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10350500"/>
  <p:notesSz cx="103505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1" d="100"/>
          <a:sy n="61" d="100"/>
        </p:scale>
        <p:origin x="1022" y="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6050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4F0FF"/>
          </a:solidFill>
          <a:ln/>
        </p:spPr>
      </p:sp>
      <p:sp>
        <p:nvSpPr>
          <p:cNvPr id="3" name="Shape 1"/>
          <p:cNvSpPr/>
          <p:nvPr/>
        </p:nvSpPr>
        <p:spPr>
          <a:xfrm>
            <a:off x="1548" y="0"/>
            <a:ext cx="14627185" cy="11802320"/>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9151144" y="0"/>
            <a:ext cx="5485090" cy="11802320"/>
          </a:xfrm>
          <a:prstGeom prst="rect">
            <a:avLst/>
          </a:prstGeom>
        </p:spPr>
      </p:pic>
      <p:sp>
        <p:nvSpPr>
          <p:cNvPr id="5" name="Text 2"/>
          <p:cNvSpPr/>
          <p:nvPr/>
        </p:nvSpPr>
        <p:spPr>
          <a:xfrm>
            <a:off x="990957" y="725721"/>
            <a:ext cx="7163157" cy="4552490"/>
          </a:xfrm>
          <a:prstGeom prst="rect">
            <a:avLst/>
          </a:prstGeom>
          <a:noFill/>
          <a:ln/>
        </p:spPr>
        <p:txBody>
          <a:bodyPr wrap="square" rtlCol="0" anchor="t"/>
          <a:lstStyle/>
          <a:p>
            <a:pPr marL="0" indent="0">
              <a:lnSpc>
                <a:spcPts val="8960"/>
              </a:lnSpc>
              <a:buNone/>
            </a:pPr>
            <a:r>
              <a:rPr lang="en-US" sz="7168" dirty="0">
                <a:solidFill>
                  <a:srgbClr val="5955EB"/>
                </a:solidFill>
                <a:latin typeface="Libre Baskerville" pitchFamily="34" charset="0"/>
                <a:ea typeface="Libre Baskerville" pitchFamily="34" charset="-122"/>
                <a:cs typeface="Libre Baskerville" pitchFamily="34" charset="-120"/>
              </a:rPr>
              <a:t>Detecting Phishing Domains with AI/ML</a:t>
            </a:r>
            <a:endParaRPr lang="en-US" sz="7168" dirty="0"/>
          </a:p>
        </p:txBody>
      </p:sp>
      <p:sp>
        <p:nvSpPr>
          <p:cNvPr id="6" name="Text 3"/>
          <p:cNvSpPr/>
          <p:nvPr/>
        </p:nvSpPr>
        <p:spPr>
          <a:xfrm>
            <a:off x="990957" y="5674060"/>
            <a:ext cx="7163157" cy="4643831"/>
          </a:xfrm>
          <a:prstGeom prst="rect">
            <a:avLst/>
          </a:prstGeom>
          <a:noFill/>
          <a:ln/>
        </p:spPr>
        <p:txBody>
          <a:bodyPr wrap="square" rtlCol="0" anchor="t"/>
          <a:lstStyle/>
          <a:p>
            <a:pPr marL="0" indent="0">
              <a:lnSpc>
                <a:spcPts val="3324"/>
              </a:lnSpc>
              <a:buNone/>
            </a:pPr>
            <a:r>
              <a:rPr lang="en-US" sz="2078" dirty="0">
                <a:solidFill>
                  <a:srgbClr val="49495A"/>
                </a:solidFill>
                <a:latin typeface="Open Sans" pitchFamily="34" charset="0"/>
                <a:ea typeface="Open Sans" pitchFamily="34" charset="-122"/>
                <a:cs typeface="Open Sans" pitchFamily="34" charset="-120"/>
              </a:rPr>
              <a:t>This project report outlines the development of a cutting-edge tool designed to detect phishing domains by leveraging the power of Artificial Intelligence (AI) and Machine Learning (ML) techniques. In an era of escalating cybersecurity threats, the need for robust and efficient solutions to combat phishing attacks has become increasingly paramount. The aim of this project is to create a tool that can reliably distinguish between legitimate and fraudulent domains, empowering users and organizations to navigate the online landscape with confidence and security.</a:t>
            </a:r>
            <a:endParaRPr lang="en-US" sz="2078" dirty="0"/>
          </a:p>
        </p:txBody>
      </p:sp>
      <p:sp>
        <p:nvSpPr>
          <p:cNvPr id="7" name="Shape 4"/>
          <p:cNvSpPr/>
          <p:nvPr/>
        </p:nvSpPr>
        <p:spPr>
          <a:xfrm>
            <a:off x="990957" y="10634545"/>
            <a:ext cx="422196" cy="422286"/>
          </a:xfrm>
          <a:prstGeom prst="roundRect">
            <a:avLst>
              <a:gd name="adj" fmla="val 21656021"/>
            </a:avLst>
          </a:prstGeom>
          <a:solidFill>
            <a:srgbClr val="9904BB"/>
          </a:solidFill>
          <a:ln w="7620">
            <a:solidFill>
              <a:srgbClr val="FFFFFF"/>
            </a:solidFill>
            <a:prstDash val="solid"/>
          </a:ln>
        </p:spPr>
      </p:sp>
      <p:sp>
        <p:nvSpPr>
          <p:cNvPr id="8" name="Text 5"/>
          <p:cNvSpPr/>
          <p:nvPr/>
        </p:nvSpPr>
        <p:spPr>
          <a:xfrm>
            <a:off x="1101328" y="10772449"/>
            <a:ext cx="201335" cy="146359"/>
          </a:xfrm>
          <a:prstGeom prst="rect">
            <a:avLst/>
          </a:prstGeom>
          <a:noFill/>
          <a:ln/>
        </p:spPr>
        <p:txBody>
          <a:bodyPr wrap="none" rtlCol="0" anchor="t"/>
          <a:lstStyle/>
          <a:p>
            <a:pPr marL="0" indent="0" algn="ctr">
              <a:lnSpc>
                <a:spcPts val="1152"/>
              </a:lnSpc>
              <a:buNone/>
            </a:pPr>
            <a:r>
              <a:rPr lang="en-US" sz="1152" dirty="0">
                <a:solidFill>
                  <a:srgbClr val="FFFFFF"/>
                </a:solidFill>
                <a:latin typeface="Open Sans" pitchFamily="34" charset="0"/>
                <a:ea typeface="Open Sans" pitchFamily="34" charset="-122"/>
                <a:cs typeface="Open Sans" pitchFamily="34" charset="-120"/>
              </a:rPr>
              <a:t>da</a:t>
            </a:r>
            <a:endParaRPr lang="en-US" sz="1152" dirty="0"/>
          </a:p>
        </p:txBody>
      </p:sp>
      <p:sp>
        <p:nvSpPr>
          <p:cNvPr id="9" name="Text 6"/>
          <p:cNvSpPr/>
          <p:nvPr/>
        </p:nvSpPr>
        <p:spPr>
          <a:xfrm>
            <a:off x="1545074" y="10614776"/>
            <a:ext cx="1811893" cy="461823"/>
          </a:xfrm>
          <a:prstGeom prst="rect">
            <a:avLst/>
          </a:prstGeom>
          <a:noFill/>
          <a:ln/>
        </p:spPr>
        <p:txBody>
          <a:bodyPr wrap="none" rtlCol="0" anchor="t"/>
          <a:lstStyle/>
          <a:p>
            <a:pPr marL="0" indent="0" algn="l">
              <a:lnSpc>
                <a:spcPts val="3636"/>
              </a:lnSpc>
              <a:buNone/>
            </a:pPr>
            <a:r>
              <a:rPr lang="en-US" sz="2597" b="1" dirty="0">
                <a:solidFill>
                  <a:srgbClr val="49495A"/>
                </a:solidFill>
                <a:latin typeface="Open Sans" pitchFamily="34" charset="0"/>
                <a:ea typeface="Open Sans" pitchFamily="34" charset="-122"/>
                <a:cs typeface="Open Sans" pitchFamily="34" charset="-120"/>
              </a:rPr>
              <a:t>by dahi foy</a:t>
            </a:r>
            <a:endParaRPr lang="en-US" sz="2597"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4F0FF"/>
          </a:solidFill>
          <a:ln/>
        </p:spPr>
      </p:sp>
      <p:sp>
        <p:nvSpPr>
          <p:cNvPr id="3" name="Shape 1"/>
          <p:cNvSpPr/>
          <p:nvPr/>
        </p:nvSpPr>
        <p:spPr>
          <a:xfrm>
            <a:off x="1548" y="0"/>
            <a:ext cx="14627185" cy="10993476"/>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10979468" y="0"/>
            <a:ext cx="3656767" cy="10993476"/>
          </a:xfrm>
          <a:prstGeom prst="rect">
            <a:avLst/>
          </a:prstGeom>
        </p:spPr>
      </p:pic>
      <p:sp>
        <p:nvSpPr>
          <p:cNvPr id="5" name="Text 2"/>
          <p:cNvSpPr/>
          <p:nvPr/>
        </p:nvSpPr>
        <p:spPr>
          <a:xfrm>
            <a:off x="990957" y="725721"/>
            <a:ext cx="6918008" cy="824802"/>
          </a:xfrm>
          <a:prstGeom prst="rect">
            <a:avLst/>
          </a:prstGeom>
          <a:noFill/>
          <a:ln/>
        </p:spPr>
        <p:txBody>
          <a:bodyPr wrap="none" rtlCol="0" anchor="t"/>
          <a:lstStyle/>
          <a:p>
            <a:pPr marL="0" indent="0">
              <a:lnSpc>
                <a:spcPts val="6493"/>
              </a:lnSpc>
              <a:buNone/>
            </a:pPr>
            <a:r>
              <a:rPr lang="en-US" sz="5194" dirty="0">
                <a:solidFill>
                  <a:srgbClr val="5955EB"/>
                </a:solidFill>
                <a:latin typeface="Libre Baskerville" pitchFamily="34" charset="0"/>
                <a:ea typeface="Libre Baskerville" pitchFamily="34" charset="-122"/>
                <a:cs typeface="Libre Baskerville" pitchFamily="34" charset="-120"/>
              </a:rPr>
              <a:t>Motivating the Need</a:t>
            </a:r>
            <a:endParaRPr lang="en-US" sz="5194" dirty="0"/>
          </a:p>
        </p:txBody>
      </p:sp>
      <p:sp>
        <p:nvSpPr>
          <p:cNvPr id="6" name="Shape 3"/>
          <p:cNvSpPr/>
          <p:nvPr/>
        </p:nvSpPr>
        <p:spPr>
          <a:xfrm>
            <a:off x="990957" y="2152513"/>
            <a:ext cx="593646" cy="593772"/>
          </a:xfrm>
          <a:prstGeom prst="roundRect">
            <a:avLst>
              <a:gd name="adj" fmla="val 26670"/>
            </a:avLst>
          </a:prstGeom>
          <a:solidFill>
            <a:srgbClr val="DED6FF"/>
          </a:solidFill>
          <a:ln/>
        </p:spPr>
      </p:sp>
      <p:sp>
        <p:nvSpPr>
          <p:cNvPr id="7" name="Text 4"/>
          <p:cNvSpPr/>
          <p:nvPr/>
        </p:nvSpPr>
        <p:spPr>
          <a:xfrm>
            <a:off x="1199436" y="2201934"/>
            <a:ext cx="176570" cy="494810"/>
          </a:xfrm>
          <a:prstGeom prst="rect">
            <a:avLst/>
          </a:prstGeom>
          <a:noFill/>
          <a:ln/>
        </p:spPr>
        <p:txBody>
          <a:bodyPr wrap="none" rtlCol="0" anchor="t"/>
          <a:lstStyle/>
          <a:p>
            <a:pPr marL="0" indent="0" algn="ctr">
              <a:lnSpc>
                <a:spcPts val="3896"/>
              </a:lnSpc>
              <a:buNone/>
            </a:pPr>
            <a:r>
              <a:rPr lang="en-US" sz="3117" dirty="0">
                <a:solidFill>
                  <a:srgbClr val="5955EB"/>
                </a:solidFill>
                <a:latin typeface="Libre Baskerville" pitchFamily="34" charset="0"/>
                <a:ea typeface="Libre Baskerville" pitchFamily="34" charset="-122"/>
                <a:cs typeface="Libre Baskerville" pitchFamily="34" charset="-120"/>
              </a:rPr>
              <a:t>1</a:t>
            </a:r>
            <a:endParaRPr lang="en-US" sz="3117" dirty="0"/>
          </a:p>
        </p:txBody>
      </p:sp>
      <p:sp>
        <p:nvSpPr>
          <p:cNvPr id="8" name="Text 5"/>
          <p:cNvSpPr/>
          <p:nvPr/>
        </p:nvSpPr>
        <p:spPr>
          <a:xfrm>
            <a:off x="1848445" y="2243258"/>
            <a:ext cx="3506391" cy="824564"/>
          </a:xfrm>
          <a:prstGeom prst="rect">
            <a:avLst/>
          </a:prstGeom>
          <a:noFill/>
          <a:ln/>
        </p:spPr>
        <p:txBody>
          <a:bodyPr wrap="square" rtlCol="0" anchor="t"/>
          <a:lstStyle/>
          <a:p>
            <a:pPr marL="0" indent="0">
              <a:lnSpc>
                <a:spcPts val="3246"/>
              </a:lnSpc>
              <a:buNone/>
            </a:pPr>
            <a:r>
              <a:rPr lang="en-US" sz="2597" dirty="0">
                <a:solidFill>
                  <a:srgbClr val="5955EB"/>
                </a:solidFill>
                <a:latin typeface="Libre Baskerville" pitchFamily="34" charset="0"/>
                <a:ea typeface="Libre Baskerville" pitchFamily="34" charset="-122"/>
                <a:cs typeface="Libre Baskerville" pitchFamily="34" charset="-120"/>
              </a:rPr>
              <a:t>Evolving Phishing Threats</a:t>
            </a:r>
            <a:endParaRPr lang="en-US" sz="2597" dirty="0"/>
          </a:p>
        </p:txBody>
      </p:sp>
      <p:sp>
        <p:nvSpPr>
          <p:cNvPr id="9" name="Text 6"/>
          <p:cNvSpPr/>
          <p:nvPr/>
        </p:nvSpPr>
        <p:spPr>
          <a:xfrm>
            <a:off x="1848445" y="3226090"/>
            <a:ext cx="3506391" cy="4221664"/>
          </a:xfrm>
          <a:prstGeom prst="rect">
            <a:avLst/>
          </a:prstGeom>
          <a:noFill/>
          <a:ln/>
        </p:spPr>
        <p:txBody>
          <a:bodyPr wrap="square" rtlCol="0" anchor="t"/>
          <a:lstStyle/>
          <a:p>
            <a:pPr marL="0" indent="0">
              <a:lnSpc>
                <a:spcPts val="3324"/>
              </a:lnSpc>
              <a:buNone/>
            </a:pPr>
            <a:r>
              <a:rPr lang="en-US" sz="2078" dirty="0">
                <a:solidFill>
                  <a:srgbClr val="49495A"/>
                </a:solidFill>
                <a:latin typeface="Open Sans" pitchFamily="34" charset="0"/>
                <a:ea typeface="Open Sans" pitchFamily="34" charset="-122"/>
                <a:cs typeface="Open Sans" pitchFamily="34" charset="-120"/>
              </a:rPr>
              <a:t>The exponential growth of online transactions and interactions has dramatically increased the risk of falling victim to sophisticated phishing scams. Traditional security measures are no longer sufficient to keep pace with these evolving threats.</a:t>
            </a:r>
            <a:endParaRPr lang="en-US" sz="2078" dirty="0"/>
          </a:p>
        </p:txBody>
      </p:sp>
      <p:sp>
        <p:nvSpPr>
          <p:cNvPr id="10" name="Shape 7"/>
          <p:cNvSpPr/>
          <p:nvPr/>
        </p:nvSpPr>
        <p:spPr>
          <a:xfrm>
            <a:off x="5618678" y="2152513"/>
            <a:ext cx="593646" cy="593772"/>
          </a:xfrm>
          <a:prstGeom prst="roundRect">
            <a:avLst>
              <a:gd name="adj" fmla="val 26670"/>
            </a:avLst>
          </a:prstGeom>
          <a:solidFill>
            <a:srgbClr val="DED6FF"/>
          </a:solidFill>
          <a:ln/>
        </p:spPr>
      </p:sp>
      <p:sp>
        <p:nvSpPr>
          <p:cNvPr id="11" name="Text 8"/>
          <p:cNvSpPr/>
          <p:nvPr/>
        </p:nvSpPr>
        <p:spPr>
          <a:xfrm>
            <a:off x="5793581" y="2201934"/>
            <a:ext cx="243840" cy="494810"/>
          </a:xfrm>
          <a:prstGeom prst="rect">
            <a:avLst/>
          </a:prstGeom>
          <a:noFill/>
          <a:ln/>
        </p:spPr>
        <p:txBody>
          <a:bodyPr wrap="none" rtlCol="0" anchor="t"/>
          <a:lstStyle/>
          <a:p>
            <a:pPr marL="0" indent="0" algn="ctr">
              <a:lnSpc>
                <a:spcPts val="3896"/>
              </a:lnSpc>
              <a:buNone/>
            </a:pPr>
            <a:r>
              <a:rPr lang="en-US" sz="3117" dirty="0">
                <a:solidFill>
                  <a:srgbClr val="5955EB"/>
                </a:solidFill>
                <a:latin typeface="Libre Baskerville" pitchFamily="34" charset="0"/>
                <a:ea typeface="Libre Baskerville" pitchFamily="34" charset="-122"/>
                <a:cs typeface="Libre Baskerville" pitchFamily="34" charset="-120"/>
              </a:rPr>
              <a:t>2</a:t>
            </a:r>
            <a:endParaRPr lang="en-US" sz="3117" dirty="0"/>
          </a:p>
        </p:txBody>
      </p:sp>
      <p:sp>
        <p:nvSpPr>
          <p:cNvPr id="12" name="Text 9"/>
          <p:cNvSpPr/>
          <p:nvPr/>
        </p:nvSpPr>
        <p:spPr>
          <a:xfrm>
            <a:off x="6476167" y="2243258"/>
            <a:ext cx="3506391" cy="824564"/>
          </a:xfrm>
          <a:prstGeom prst="rect">
            <a:avLst/>
          </a:prstGeom>
          <a:noFill/>
          <a:ln/>
        </p:spPr>
        <p:txBody>
          <a:bodyPr wrap="square" rtlCol="0" anchor="t"/>
          <a:lstStyle/>
          <a:p>
            <a:pPr marL="0" indent="0">
              <a:lnSpc>
                <a:spcPts val="3246"/>
              </a:lnSpc>
              <a:buNone/>
            </a:pPr>
            <a:r>
              <a:rPr lang="en-US" sz="2597" dirty="0">
                <a:solidFill>
                  <a:srgbClr val="5955EB"/>
                </a:solidFill>
                <a:latin typeface="Libre Baskerville" pitchFamily="34" charset="0"/>
                <a:ea typeface="Libre Baskerville" pitchFamily="34" charset="-122"/>
                <a:cs typeface="Libre Baskerville" pitchFamily="34" charset="-120"/>
              </a:rPr>
              <a:t>Limitations of Existing Solutions</a:t>
            </a:r>
            <a:endParaRPr lang="en-US" sz="2597" dirty="0"/>
          </a:p>
        </p:txBody>
      </p:sp>
      <p:sp>
        <p:nvSpPr>
          <p:cNvPr id="13" name="Text 10"/>
          <p:cNvSpPr/>
          <p:nvPr/>
        </p:nvSpPr>
        <p:spPr>
          <a:xfrm>
            <a:off x="6476167" y="3226090"/>
            <a:ext cx="3506391" cy="3377331"/>
          </a:xfrm>
          <a:prstGeom prst="rect">
            <a:avLst/>
          </a:prstGeom>
          <a:noFill/>
          <a:ln/>
        </p:spPr>
        <p:txBody>
          <a:bodyPr wrap="square" rtlCol="0" anchor="t"/>
          <a:lstStyle/>
          <a:p>
            <a:pPr marL="0" indent="0">
              <a:lnSpc>
                <a:spcPts val="3324"/>
              </a:lnSpc>
              <a:buNone/>
            </a:pPr>
            <a:r>
              <a:rPr lang="en-US" sz="2078" dirty="0">
                <a:solidFill>
                  <a:srgbClr val="49495A"/>
                </a:solidFill>
                <a:latin typeface="Open Sans" pitchFamily="34" charset="0"/>
                <a:ea typeface="Open Sans" pitchFamily="34" charset="-122"/>
                <a:cs typeface="Open Sans" pitchFamily="34" charset="-120"/>
              </a:rPr>
              <a:t>Firewalls and antivirus software, while valuable, struggle to effectively detect and mitigate the latest phishing techniques. A more advanced and adaptable solution is required to address this pressing issue.</a:t>
            </a:r>
            <a:endParaRPr lang="en-US" sz="2078" dirty="0"/>
          </a:p>
        </p:txBody>
      </p:sp>
      <p:sp>
        <p:nvSpPr>
          <p:cNvPr id="14" name="Shape 11"/>
          <p:cNvSpPr/>
          <p:nvPr/>
        </p:nvSpPr>
        <p:spPr>
          <a:xfrm>
            <a:off x="990957" y="7917794"/>
            <a:ext cx="593646" cy="593772"/>
          </a:xfrm>
          <a:prstGeom prst="roundRect">
            <a:avLst>
              <a:gd name="adj" fmla="val 26670"/>
            </a:avLst>
          </a:prstGeom>
          <a:solidFill>
            <a:srgbClr val="DED6FF"/>
          </a:solidFill>
          <a:ln/>
        </p:spPr>
      </p:sp>
      <p:sp>
        <p:nvSpPr>
          <p:cNvPr id="15" name="Text 12"/>
          <p:cNvSpPr/>
          <p:nvPr/>
        </p:nvSpPr>
        <p:spPr>
          <a:xfrm>
            <a:off x="1165860" y="7967215"/>
            <a:ext cx="243840" cy="494810"/>
          </a:xfrm>
          <a:prstGeom prst="rect">
            <a:avLst/>
          </a:prstGeom>
          <a:noFill/>
          <a:ln/>
        </p:spPr>
        <p:txBody>
          <a:bodyPr wrap="none" rtlCol="0" anchor="t"/>
          <a:lstStyle/>
          <a:p>
            <a:pPr marL="0" indent="0" algn="ctr">
              <a:lnSpc>
                <a:spcPts val="3896"/>
              </a:lnSpc>
              <a:buNone/>
            </a:pPr>
            <a:r>
              <a:rPr lang="en-US" sz="3117" dirty="0">
                <a:solidFill>
                  <a:srgbClr val="5955EB"/>
                </a:solidFill>
                <a:latin typeface="Libre Baskerville" pitchFamily="34" charset="0"/>
                <a:ea typeface="Libre Baskerville" pitchFamily="34" charset="-122"/>
                <a:cs typeface="Libre Baskerville" pitchFamily="34" charset="-120"/>
              </a:rPr>
              <a:t>3</a:t>
            </a:r>
            <a:endParaRPr lang="en-US" sz="3117" dirty="0"/>
          </a:p>
        </p:txBody>
      </p:sp>
      <p:sp>
        <p:nvSpPr>
          <p:cNvPr id="16" name="Text 13"/>
          <p:cNvSpPr/>
          <p:nvPr/>
        </p:nvSpPr>
        <p:spPr>
          <a:xfrm>
            <a:off x="1848445" y="8008539"/>
            <a:ext cx="4408289" cy="412282"/>
          </a:xfrm>
          <a:prstGeom prst="rect">
            <a:avLst/>
          </a:prstGeom>
          <a:noFill/>
          <a:ln/>
        </p:spPr>
        <p:txBody>
          <a:bodyPr wrap="none" rtlCol="0" anchor="t"/>
          <a:lstStyle/>
          <a:p>
            <a:pPr marL="0" indent="0">
              <a:lnSpc>
                <a:spcPts val="3246"/>
              </a:lnSpc>
              <a:buNone/>
            </a:pPr>
            <a:r>
              <a:rPr lang="en-US" sz="2597" dirty="0">
                <a:solidFill>
                  <a:srgbClr val="5955EB"/>
                </a:solidFill>
                <a:latin typeface="Libre Baskerville" pitchFamily="34" charset="0"/>
                <a:ea typeface="Libre Baskerville" pitchFamily="34" charset="-122"/>
                <a:cs typeface="Libre Baskerville" pitchFamily="34" charset="-120"/>
              </a:rPr>
              <a:t>Prioritizing Cybersecurity</a:t>
            </a:r>
            <a:endParaRPr lang="en-US" sz="2597" dirty="0"/>
          </a:p>
        </p:txBody>
      </p:sp>
      <p:sp>
        <p:nvSpPr>
          <p:cNvPr id="17" name="Text 14"/>
          <p:cNvSpPr/>
          <p:nvPr/>
        </p:nvSpPr>
        <p:spPr>
          <a:xfrm>
            <a:off x="1848445" y="8579089"/>
            <a:ext cx="8133993" cy="1688666"/>
          </a:xfrm>
          <a:prstGeom prst="rect">
            <a:avLst/>
          </a:prstGeom>
          <a:noFill/>
          <a:ln/>
        </p:spPr>
        <p:txBody>
          <a:bodyPr wrap="square" rtlCol="0" anchor="t"/>
          <a:lstStyle/>
          <a:p>
            <a:pPr marL="0" indent="0">
              <a:lnSpc>
                <a:spcPts val="3324"/>
              </a:lnSpc>
              <a:buNone/>
            </a:pPr>
            <a:r>
              <a:rPr lang="en-US" sz="2078" dirty="0">
                <a:solidFill>
                  <a:srgbClr val="49495A"/>
                </a:solidFill>
                <a:latin typeface="Open Sans" pitchFamily="34" charset="0"/>
                <a:ea typeface="Open Sans" pitchFamily="34" charset="-122"/>
                <a:cs typeface="Open Sans" pitchFamily="34" charset="-120"/>
              </a:rPr>
              <a:t>With the dire consequences of phishing attacks, including financial loss and data breaches, there is a critical need for innovative tools that can accurately identify and prevent these malicious activities in real-time.</a:t>
            </a:r>
            <a:endParaRPr lang="en-US" sz="2078"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4F0FF"/>
          </a:solidFill>
          <a:ln/>
        </p:spPr>
      </p:sp>
      <p:sp>
        <p:nvSpPr>
          <p:cNvPr id="3" name="Shape 1"/>
          <p:cNvSpPr/>
          <p:nvPr/>
        </p:nvSpPr>
        <p:spPr>
          <a:xfrm>
            <a:off x="1548" y="0"/>
            <a:ext cx="14627185" cy="11316561"/>
          </a:xfrm>
          <a:prstGeom prst="rect">
            <a:avLst/>
          </a:prstGeom>
          <a:solidFill>
            <a:srgbClr val="FBFAFF"/>
          </a:solidFill>
          <a:ln/>
        </p:spPr>
      </p:sp>
      <p:sp>
        <p:nvSpPr>
          <p:cNvPr id="4" name="Text 2"/>
          <p:cNvSpPr/>
          <p:nvPr/>
        </p:nvSpPr>
        <p:spPr>
          <a:xfrm>
            <a:off x="990957" y="725721"/>
            <a:ext cx="8457486" cy="824802"/>
          </a:xfrm>
          <a:prstGeom prst="rect">
            <a:avLst/>
          </a:prstGeom>
          <a:noFill/>
          <a:ln/>
        </p:spPr>
        <p:txBody>
          <a:bodyPr wrap="none" rtlCol="0" anchor="t"/>
          <a:lstStyle/>
          <a:p>
            <a:pPr marL="0" indent="0">
              <a:lnSpc>
                <a:spcPts val="6493"/>
              </a:lnSpc>
              <a:buNone/>
            </a:pPr>
            <a:r>
              <a:rPr lang="en-US" sz="5194" dirty="0">
                <a:solidFill>
                  <a:srgbClr val="5955EB"/>
                </a:solidFill>
                <a:latin typeface="Libre Baskerville" pitchFamily="34" charset="0"/>
                <a:ea typeface="Libre Baskerville" pitchFamily="34" charset="-122"/>
                <a:cs typeface="Libre Baskerville" pitchFamily="34" charset="-120"/>
              </a:rPr>
              <a:t>Objectives and Approach</a:t>
            </a:r>
            <a:endParaRPr lang="en-US" sz="5194" dirty="0"/>
          </a:p>
        </p:txBody>
      </p:sp>
      <p:sp>
        <p:nvSpPr>
          <p:cNvPr id="5" name="Text 3"/>
          <p:cNvSpPr/>
          <p:nvPr/>
        </p:nvSpPr>
        <p:spPr>
          <a:xfrm>
            <a:off x="990957" y="2210270"/>
            <a:ext cx="3298388" cy="412282"/>
          </a:xfrm>
          <a:prstGeom prst="rect">
            <a:avLst/>
          </a:prstGeom>
          <a:noFill/>
          <a:ln/>
        </p:spPr>
        <p:txBody>
          <a:bodyPr wrap="none" rtlCol="0" anchor="t"/>
          <a:lstStyle/>
          <a:p>
            <a:pPr marL="0" indent="0">
              <a:lnSpc>
                <a:spcPts val="3246"/>
              </a:lnSpc>
              <a:buNone/>
            </a:pPr>
            <a:r>
              <a:rPr lang="en-US" sz="2597" dirty="0">
                <a:solidFill>
                  <a:srgbClr val="5955EB"/>
                </a:solidFill>
                <a:latin typeface="Libre Baskerville" pitchFamily="34" charset="0"/>
                <a:ea typeface="Libre Baskerville" pitchFamily="34" charset="-122"/>
                <a:cs typeface="Libre Baskerville" pitchFamily="34" charset="-120"/>
              </a:rPr>
              <a:t>Key Objectives</a:t>
            </a:r>
            <a:endParaRPr lang="en-US" sz="2597" dirty="0"/>
          </a:p>
        </p:txBody>
      </p:sp>
      <p:sp>
        <p:nvSpPr>
          <p:cNvPr id="6" name="Text 4"/>
          <p:cNvSpPr/>
          <p:nvPr/>
        </p:nvSpPr>
        <p:spPr>
          <a:xfrm>
            <a:off x="1413034" y="2886451"/>
            <a:ext cx="3364468" cy="1266499"/>
          </a:xfrm>
          <a:prstGeom prst="rect">
            <a:avLst/>
          </a:prstGeom>
          <a:noFill/>
          <a:ln/>
        </p:spPr>
        <p:txBody>
          <a:bodyPr wrap="square" rtlCol="0" anchor="t"/>
          <a:lstStyle/>
          <a:p>
            <a:pPr marL="342900" indent="-342900" algn="l">
              <a:lnSpc>
                <a:spcPts val="3324"/>
              </a:lnSpc>
              <a:buSzPct val="100000"/>
              <a:buChar char="•"/>
            </a:pPr>
            <a:r>
              <a:rPr lang="en-US" sz="2078" dirty="0">
                <a:solidFill>
                  <a:srgbClr val="49495A"/>
                </a:solidFill>
                <a:latin typeface="Open Sans" pitchFamily="34" charset="0"/>
                <a:ea typeface="Open Sans" pitchFamily="34" charset="-122"/>
                <a:cs typeface="Open Sans" pitchFamily="34" charset="-120"/>
              </a:rPr>
              <a:t>Collect a diverse dataset of labeled phishing and legitimate domains</a:t>
            </a:r>
            <a:endParaRPr lang="en-US" sz="2078" dirty="0"/>
          </a:p>
        </p:txBody>
      </p:sp>
      <p:sp>
        <p:nvSpPr>
          <p:cNvPr id="7" name="Text 5"/>
          <p:cNvSpPr/>
          <p:nvPr/>
        </p:nvSpPr>
        <p:spPr>
          <a:xfrm>
            <a:off x="1413034" y="4258462"/>
            <a:ext cx="3364468" cy="1266499"/>
          </a:xfrm>
          <a:prstGeom prst="rect">
            <a:avLst/>
          </a:prstGeom>
          <a:noFill/>
          <a:ln/>
        </p:spPr>
        <p:txBody>
          <a:bodyPr wrap="square" rtlCol="0" anchor="t"/>
          <a:lstStyle/>
          <a:p>
            <a:pPr marL="342900" indent="-342900" algn="l">
              <a:lnSpc>
                <a:spcPts val="3324"/>
              </a:lnSpc>
              <a:buSzPct val="100000"/>
              <a:buChar char="•"/>
            </a:pPr>
            <a:r>
              <a:rPr lang="en-US" sz="2078" dirty="0">
                <a:solidFill>
                  <a:srgbClr val="49495A"/>
                </a:solidFill>
                <a:latin typeface="Open Sans" pitchFamily="34" charset="0"/>
                <a:ea typeface="Open Sans" pitchFamily="34" charset="-122"/>
                <a:cs typeface="Open Sans" pitchFamily="34" charset="-120"/>
              </a:rPr>
              <a:t>Preprocess the data to eliminate noise and extract relevant features</a:t>
            </a:r>
            <a:endParaRPr lang="en-US" sz="2078" dirty="0"/>
          </a:p>
        </p:txBody>
      </p:sp>
      <p:sp>
        <p:nvSpPr>
          <p:cNvPr id="8" name="Text 6"/>
          <p:cNvSpPr/>
          <p:nvPr/>
        </p:nvSpPr>
        <p:spPr>
          <a:xfrm>
            <a:off x="1413034" y="5630473"/>
            <a:ext cx="3364468" cy="1688666"/>
          </a:xfrm>
          <a:prstGeom prst="rect">
            <a:avLst/>
          </a:prstGeom>
          <a:noFill/>
          <a:ln/>
        </p:spPr>
        <p:txBody>
          <a:bodyPr wrap="square" rtlCol="0" anchor="t"/>
          <a:lstStyle/>
          <a:p>
            <a:pPr marL="342900" indent="-342900" algn="l">
              <a:lnSpc>
                <a:spcPts val="3324"/>
              </a:lnSpc>
              <a:buSzPct val="100000"/>
              <a:buChar char="•"/>
            </a:pPr>
            <a:r>
              <a:rPr lang="en-US" sz="2078" dirty="0">
                <a:solidFill>
                  <a:srgbClr val="49495A"/>
                </a:solidFill>
                <a:latin typeface="Open Sans" pitchFamily="34" charset="0"/>
                <a:ea typeface="Open Sans" pitchFamily="34" charset="-122"/>
                <a:cs typeface="Open Sans" pitchFamily="34" charset="-120"/>
              </a:rPr>
              <a:t>Develop machine learning models capable of accurately classifying domain URLs</a:t>
            </a:r>
            <a:endParaRPr lang="en-US" sz="2078" dirty="0"/>
          </a:p>
        </p:txBody>
      </p:sp>
      <p:sp>
        <p:nvSpPr>
          <p:cNvPr id="9" name="Text 7"/>
          <p:cNvSpPr/>
          <p:nvPr/>
        </p:nvSpPr>
        <p:spPr>
          <a:xfrm>
            <a:off x="1413034" y="7424651"/>
            <a:ext cx="3364468" cy="1266499"/>
          </a:xfrm>
          <a:prstGeom prst="rect">
            <a:avLst/>
          </a:prstGeom>
          <a:noFill/>
          <a:ln/>
        </p:spPr>
        <p:txBody>
          <a:bodyPr wrap="square" rtlCol="0" anchor="t"/>
          <a:lstStyle/>
          <a:p>
            <a:pPr marL="342900" indent="-342900" algn="l">
              <a:lnSpc>
                <a:spcPts val="3324"/>
              </a:lnSpc>
              <a:buSzPct val="100000"/>
              <a:buChar char="•"/>
            </a:pPr>
            <a:r>
              <a:rPr lang="en-US" sz="2078" dirty="0">
                <a:solidFill>
                  <a:srgbClr val="49495A"/>
                </a:solidFill>
                <a:latin typeface="Open Sans" pitchFamily="34" charset="0"/>
                <a:ea typeface="Open Sans" pitchFamily="34" charset="-122"/>
                <a:cs typeface="Open Sans" pitchFamily="34" charset="-120"/>
              </a:rPr>
              <a:t>Implement real-time monitoring capabilities to assess incoming URLs</a:t>
            </a:r>
            <a:endParaRPr lang="en-US" sz="2078" dirty="0"/>
          </a:p>
        </p:txBody>
      </p:sp>
      <p:sp>
        <p:nvSpPr>
          <p:cNvPr id="10" name="Text 8"/>
          <p:cNvSpPr/>
          <p:nvPr/>
        </p:nvSpPr>
        <p:spPr>
          <a:xfrm>
            <a:off x="1413034" y="8796662"/>
            <a:ext cx="3364468" cy="1688666"/>
          </a:xfrm>
          <a:prstGeom prst="rect">
            <a:avLst/>
          </a:prstGeom>
          <a:noFill/>
          <a:ln/>
        </p:spPr>
        <p:txBody>
          <a:bodyPr wrap="square" rtlCol="0" anchor="t"/>
          <a:lstStyle/>
          <a:p>
            <a:pPr marL="342900" indent="-342900" algn="l">
              <a:lnSpc>
                <a:spcPts val="3324"/>
              </a:lnSpc>
              <a:buSzPct val="100000"/>
              <a:buChar char="•"/>
            </a:pPr>
            <a:r>
              <a:rPr lang="en-US" sz="2078" dirty="0">
                <a:solidFill>
                  <a:srgbClr val="49495A"/>
                </a:solidFill>
                <a:latin typeface="Open Sans" pitchFamily="34" charset="0"/>
                <a:ea typeface="Open Sans" pitchFamily="34" charset="-122"/>
                <a:cs typeface="Open Sans" pitchFamily="34" charset="-120"/>
              </a:rPr>
              <a:t>Evaluate and refine the tool's performance to enhance accuracy and efficiency</a:t>
            </a:r>
            <a:endParaRPr lang="en-US" sz="2078" dirty="0"/>
          </a:p>
        </p:txBody>
      </p:sp>
      <p:sp>
        <p:nvSpPr>
          <p:cNvPr id="11" name="Text 9"/>
          <p:cNvSpPr/>
          <p:nvPr/>
        </p:nvSpPr>
        <p:spPr>
          <a:xfrm>
            <a:off x="5428774" y="2210270"/>
            <a:ext cx="3786545" cy="824564"/>
          </a:xfrm>
          <a:prstGeom prst="rect">
            <a:avLst/>
          </a:prstGeom>
          <a:noFill/>
          <a:ln/>
        </p:spPr>
        <p:txBody>
          <a:bodyPr wrap="square" rtlCol="0" anchor="t"/>
          <a:lstStyle/>
          <a:p>
            <a:pPr marL="0" indent="0">
              <a:lnSpc>
                <a:spcPts val="3246"/>
              </a:lnSpc>
              <a:buNone/>
            </a:pPr>
            <a:r>
              <a:rPr lang="en-US" sz="2597" dirty="0">
                <a:solidFill>
                  <a:srgbClr val="5955EB"/>
                </a:solidFill>
                <a:latin typeface="Libre Baskerville" pitchFamily="34" charset="0"/>
                <a:ea typeface="Libre Baskerville" pitchFamily="34" charset="-122"/>
                <a:cs typeface="Libre Baskerville" pitchFamily="34" charset="-120"/>
              </a:rPr>
              <a:t>Methodological Approach</a:t>
            </a:r>
            <a:endParaRPr lang="en-US" sz="2597" dirty="0"/>
          </a:p>
        </p:txBody>
      </p:sp>
      <p:sp>
        <p:nvSpPr>
          <p:cNvPr id="12" name="Text 10"/>
          <p:cNvSpPr/>
          <p:nvPr/>
        </p:nvSpPr>
        <p:spPr>
          <a:xfrm>
            <a:off x="5428774" y="3298733"/>
            <a:ext cx="3786545" cy="4221664"/>
          </a:xfrm>
          <a:prstGeom prst="rect">
            <a:avLst/>
          </a:prstGeom>
          <a:noFill/>
          <a:ln/>
        </p:spPr>
        <p:txBody>
          <a:bodyPr wrap="square" rtlCol="0" anchor="t"/>
          <a:lstStyle/>
          <a:p>
            <a:pPr marL="0" indent="0">
              <a:lnSpc>
                <a:spcPts val="3324"/>
              </a:lnSpc>
              <a:buNone/>
            </a:pPr>
            <a:r>
              <a:rPr lang="en-US" sz="2078" dirty="0">
                <a:solidFill>
                  <a:srgbClr val="49495A"/>
                </a:solidFill>
                <a:latin typeface="Open Sans" pitchFamily="34" charset="0"/>
                <a:ea typeface="Open Sans" pitchFamily="34" charset="-122"/>
                <a:cs typeface="Open Sans" pitchFamily="34" charset="-120"/>
              </a:rPr>
              <a:t>The project followed established development methodologies, including agile practices such as iterative development and continuous integration. This approach enabled regular feedback loops and testing cycles, ensuring the quality and effectiveness of the final tool.</a:t>
            </a:r>
            <a:endParaRPr lang="en-US" sz="2078" dirty="0"/>
          </a:p>
        </p:txBody>
      </p:sp>
      <p:sp>
        <p:nvSpPr>
          <p:cNvPr id="13" name="Text 11"/>
          <p:cNvSpPr/>
          <p:nvPr/>
        </p:nvSpPr>
        <p:spPr>
          <a:xfrm>
            <a:off x="9866590" y="2210270"/>
            <a:ext cx="3786545" cy="824564"/>
          </a:xfrm>
          <a:prstGeom prst="rect">
            <a:avLst/>
          </a:prstGeom>
          <a:noFill/>
          <a:ln/>
        </p:spPr>
        <p:txBody>
          <a:bodyPr wrap="square" rtlCol="0" anchor="t"/>
          <a:lstStyle/>
          <a:p>
            <a:pPr marL="0" indent="0">
              <a:lnSpc>
                <a:spcPts val="3246"/>
              </a:lnSpc>
              <a:buNone/>
            </a:pPr>
            <a:r>
              <a:rPr lang="en-US" sz="2597" dirty="0">
                <a:solidFill>
                  <a:srgbClr val="5955EB"/>
                </a:solidFill>
                <a:latin typeface="Libre Baskerville" pitchFamily="34" charset="0"/>
                <a:ea typeface="Libre Baskerville" pitchFamily="34" charset="-122"/>
                <a:cs typeface="Libre Baskerville" pitchFamily="34" charset="-120"/>
              </a:rPr>
              <a:t>Leveraging Cutting-Edge Technologies</a:t>
            </a:r>
            <a:endParaRPr lang="en-US" sz="2597" dirty="0"/>
          </a:p>
        </p:txBody>
      </p:sp>
      <p:sp>
        <p:nvSpPr>
          <p:cNvPr id="14" name="Text 12"/>
          <p:cNvSpPr/>
          <p:nvPr/>
        </p:nvSpPr>
        <p:spPr>
          <a:xfrm>
            <a:off x="9866590" y="3298733"/>
            <a:ext cx="3786545" cy="4221664"/>
          </a:xfrm>
          <a:prstGeom prst="rect">
            <a:avLst/>
          </a:prstGeom>
          <a:noFill/>
          <a:ln/>
        </p:spPr>
        <p:txBody>
          <a:bodyPr wrap="square" rtlCol="0" anchor="t"/>
          <a:lstStyle/>
          <a:p>
            <a:pPr marL="0" indent="0">
              <a:lnSpc>
                <a:spcPts val="3324"/>
              </a:lnSpc>
              <a:buNone/>
            </a:pPr>
            <a:r>
              <a:rPr lang="en-US" sz="2078" dirty="0">
                <a:solidFill>
                  <a:srgbClr val="49495A"/>
                </a:solidFill>
                <a:latin typeface="Open Sans" pitchFamily="34" charset="0"/>
                <a:ea typeface="Open Sans" pitchFamily="34" charset="-122"/>
                <a:cs typeface="Open Sans" pitchFamily="34" charset="-120"/>
              </a:rPr>
              <a:t>The development process leveraged a range of advanced tools and technologies, including Python, NumPy, Flask, BeautifulSoup, SciPy, and Streamlit. These resources were carefully selected to optimize the tool's capabilities and performance in detecting phishing domains.</a:t>
            </a:r>
            <a:endParaRPr lang="en-US" sz="2078"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4F0FF"/>
          </a:solidFill>
          <a:ln/>
        </p:spPr>
      </p:sp>
      <p:sp>
        <p:nvSpPr>
          <p:cNvPr id="3" name="Shape 1"/>
          <p:cNvSpPr/>
          <p:nvPr/>
        </p:nvSpPr>
        <p:spPr>
          <a:xfrm>
            <a:off x="1548" y="0"/>
            <a:ext cx="14627185" cy="15340897"/>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6072" y="0"/>
            <a:ext cx="3656767" cy="15340897"/>
          </a:xfrm>
          <a:prstGeom prst="rect">
            <a:avLst/>
          </a:prstGeom>
        </p:spPr>
      </p:pic>
      <p:sp>
        <p:nvSpPr>
          <p:cNvPr id="5" name="Text 2"/>
          <p:cNvSpPr/>
          <p:nvPr/>
        </p:nvSpPr>
        <p:spPr>
          <a:xfrm>
            <a:off x="4647724" y="725721"/>
            <a:ext cx="8991481" cy="1649605"/>
          </a:xfrm>
          <a:prstGeom prst="rect">
            <a:avLst/>
          </a:prstGeom>
          <a:noFill/>
          <a:ln/>
        </p:spPr>
        <p:txBody>
          <a:bodyPr wrap="square" rtlCol="0" anchor="t"/>
          <a:lstStyle/>
          <a:p>
            <a:pPr marL="0" indent="0">
              <a:lnSpc>
                <a:spcPts val="6493"/>
              </a:lnSpc>
              <a:buNone/>
            </a:pPr>
            <a:r>
              <a:rPr lang="en-US" sz="5194" dirty="0">
                <a:solidFill>
                  <a:srgbClr val="5955EB"/>
                </a:solidFill>
                <a:latin typeface="Libre Baskerville" pitchFamily="34" charset="0"/>
                <a:ea typeface="Libre Baskerville" pitchFamily="34" charset="-122"/>
                <a:cs typeface="Libre Baskerville" pitchFamily="34" charset="-120"/>
              </a:rPr>
              <a:t>Building the Phishing Detection Model</a:t>
            </a:r>
            <a:endParaRPr lang="en-US" sz="5194" dirty="0"/>
          </a:p>
        </p:txBody>
      </p:sp>
      <p:sp>
        <p:nvSpPr>
          <p:cNvPr id="6" name="Shape 3"/>
          <p:cNvSpPr/>
          <p:nvPr/>
        </p:nvSpPr>
        <p:spPr>
          <a:xfrm>
            <a:off x="5017175" y="2771174"/>
            <a:ext cx="52745" cy="11844001"/>
          </a:xfrm>
          <a:prstGeom prst="rect">
            <a:avLst/>
          </a:prstGeom>
          <a:solidFill>
            <a:srgbClr val="B8B7E0"/>
          </a:solidFill>
          <a:ln/>
        </p:spPr>
      </p:sp>
      <p:sp>
        <p:nvSpPr>
          <p:cNvPr id="7" name="Shape 4"/>
          <p:cNvSpPr/>
          <p:nvPr/>
        </p:nvSpPr>
        <p:spPr>
          <a:xfrm>
            <a:off x="5340310" y="3247823"/>
            <a:ext cx="923449" cy="52756"/>
          </a:xfrm>
          <a:prstGeom prst="rect">
            <a:avLst/>
          </a:prstGeom>
          <a:solidFill>
            <a:srgbClr val="B8B7E0"/>
          </a:solidFill>
          <a:ln/>
        </p:spPr>
      </p:sp>
      <p:sp>
        <p:nvSpPr>
          <p:cNvPr id="8" name="Shape 5"/>
          <p:cNvSpPr/>
          <p:nvPr/>
        </p:nvSpPr>
        <p:spPr>
          <a:xfrm>
            <a:off x="4746665" y="2977315"/>
            <a:ext cx="593646" cy="593772"/>
          </a:xfrm>
          <a:prstGeom prst="roundRect">
            <a:avLst>
              <a:gd name="adj" fmla="val 26670"/>
            </a:avLst>
          </a:prstGeom>
          <a:solidFill>
            <a:srgbClr val="DED6FF"/>
          </a:solidFill>
          <a:ln/>
        </p:spPr>
      </p:sp>
      <p:sp>
        <p:nvSpPr>
          <p:cNvPr id="9" name="Text 6"/>
          <p:cNvSpPr/>
          <p:nvPr/>
        </p:nvSpPr>
        <p:spPr>
          <a:xfrm>
            <a:off x="4955143" y="3026737"/>
            <a:ext cx="176570" cy="494810"/>
          </a:xfrm>
          <a:prstGeom prst="rect">
            <a:avLst/>
          </a:prstGeom>
          <a:noFill/>
          <a:ln/>
        </p:spPr>
        <p:txBody>
          <a:bodyPr wrap="none" rtlCol="0" anchor="t"/>
          <a:lstStyle/>
          <a:p>
            <a:pPr marL="0" indent="0" algn="ctr">
              <a:lnSpc>
                <a:spcPts val="3896"/>
              </a:lnSpc>
              <a:buNone/>
            </a:pPr>
            <a:r>
              <a:rPr lang="en-US" sz="3117" dirty="0">
                <a:solidFill>
                  <a:srgbClr val="5955EB"/>
                </a:solidFill>
                <a:latin typeface="Libre Baskerville" pitchFamily="34" charset="0"/>
                <a:ea typeface="Libre Baskerville" pitchFamily="34" charset="-122"/>
                <a:cs typeface="Libre Baskerville" pitchFamily="34" charset="-120"/>
              </a:rPr>
              <a:t>1</a:t>
            </a:r>
            <a:endParaRPr lang="en-US" sz="3117" dirty="0"/>
          </a:p>
        </p:txBody>
      </p:sp>
      <p:sp>
        <p:nvSpPr>
          <p:cNvPr id="10" name="Text 7"/>
          <p:cNvSpPr/>
          <p:nvPr/>
        </p:nvSpPr>
        <p:spPr>
          <a:xfrm>
            <a:off x="6494740" y="3035073"/>
            <a:ext cx="3298388" cy="412282"/>
          </a:xfrm>
          <a:prstGeom prst="rect">
            <a:avLst/>
          </a:prstGeom>
          <a:noFill/>
          <a:ln/>
        </p:spPr>
        <p:txBody>
          <a:bodyPr wrap="none" rtlCol="0" anchor="t"/>
          <a:lstStyle/>
          <a:p>
            <a:pPr marL="0" indent="0" algn="l">
              <a:lnSpc>
                <a:spcPts val="3246"/>
              </a:lnSpc>
              <a:buNone/>
            </a:pPr>
            <a:r>
              <a:rPr lang="en-US" sz="2597" dirty="0">
                <a:solidFill>
                  <a:srgbClr val="5955EB"/>
                </a:solidFill>
                <a:latin typeface="Libre Baskerville" pitchFamily="34" charset="0"/>
                <a:ea typeface="Libre Baskerville" pitchFamily="34" charset="-122"/>
                <a:cs typeface="Libre Baskerville" pitchFamily="34" charset="-120"/>
              </a:rPr>
              <a:t>Data Collection</a:t>
            </a:r>
            <a:endParaRPr lang="en-US" sz="2597" dirty="0"/>
          </a:p>
        </p:txBody>
      </p:sp>
      <p:sp>
        <p:nvSpPr>
          <p:cNvPr id="11" name="Text 8"/>
          <p:cNvSpPr/>
          <p:nvPr/>
        </p:nvSpPr>
        <p:spPr>
          <a:xfrm>
            <a:off x="6494740" y="3605623"/>
            <a:ext cx="7144464" cy="2532999"/>
          </a:xfrm>
          <a:prstGeom prst="rect">
            <a:avLst/>
          </a:prstGeom>
          <a:noFill/>
          <a:ln/>
        </p:spPr>
        <p:txBody>
          <a:bodyPr wrap="square" rtlCol="0" anchor="t"/>
          <a:lstStyle/>
          <a:p>
            <a:pPr marL="0" indent="0" algn="l">
              <a:lnSpc>
                <a:spcPts val="3324"/>
              </a:lnSpc>
              <a:buNone/>
            </a:pPr>
            <a:r>
              <a:rPr lang="en-US" sz="2078" dirty="0">
                <a:solidFill>
                  <a:srgbClr val="49495A"/>
                </a:solidFill>
                <a:latin typeface="Open Sans" pitchFamily="34" charset="0"/>
                <a:ea typeface="Open Sans" pitchFamily="34" charset="-122"/>
                <a:cs typeface="Open Sans" pitchFamily="34" charset="-120"/>
              </a:rPr>
              <a:t>The first step in the development process was to collect a comprehensive dataset of labeled phishing and legitimate domain URLs. This data was sourced from various reputable cybersecurity databases and repositories, ensuring a diverse and representative sample for model training and evaluation.</a:t>
            </a:r>
            <a:endParaRPr lang="en-US" sz="2078" dirty="0"/>
          </a:p>
        </p:txBody>
      </p:sp>
      <p:sp>
        <p:nvSpPr>
          <p:cNvPr id="12" name="Shape 9"/>
          <p:cNvSpPr/>
          <p:nvPr/>
        </p:nvSpPr>
        <p:spPr>
          <a:xfrm>
            <a:off x="5340310" y="7143068"/>
            <a:ext cx="923449" cy="52756"/>
          </a:xfrm>
          <a:prstGeom prst="rect">
            <a:avLst/>
          </a:prstGeom>
          <a:solidFill>
            <a:srgbClr val="B8B7E0"/>
          </a:solidFill>
          <a:ln/>
        </p:spPr>
      </p:sp>
      <p:sp>
        <p:nvSpPr>
          <p:cNvPr id="13" name="Shape 10"/>
          <p:cNvSpPr/>
          <p:nvPr/>
        </p:nvSpPr>
        <p:spPr>
          <a:xfrm>
            <a:off x="4746665" y="6872560"/>
            <a:ext cx="593646" cy="593772"/>
          </a:xfrm>
          <a:prstGeom prst="roundRect">
            <a:avLst>
              <a:gd name="adj" fmla="val 26670"/>
            </a:avLst>
          </a:prstGeom>
          <a:solidFill>
            <a:srgbClr val="DED6FF"/>
          </a:solidFill>
          <a:ln/>
        </p:spPr>
      </p:sp>
      <p:sp>
        <p:nvSpPr>
          <p:cNvPr id="14" name="Text 11"/>
          <p:cNvSpPr/>
          <p:nvPr/>
        </p:nvSpPr>
        <p:spPr>
          <a:xfrm>
            <a:off x="4921568" y="6921981"/>
            <a:ext cx="243840" cy="494810"/>
          </a:xfrm>
          <a:prstGeom prst="rect">
            <a:avLst/>
          </a:prstGeom>
          <a:noFill/>
          <a:ln/>
        </p:spPr>
        <p:txBody>
          <a:bodyPr wrap="none" rtlCol="0" anchor="t"/>
          <a:lstStyle/>
          <a:p>
            <a:pPr marL="0" indent="0" algn="ctr">
              <a:lnSpc>
                <a:spcPts val="3896"/>
              </a:lnSpc>
              <a:buNone/>
            </a:pPr>
            <a:r>
              <a:rPr lang="en-US" sz="3117" dirty="0">
                <a:solidFill>
                  <a:srgbClr val="5955EB"/>
                </a:solidFill>
                <a:latin typeface="Libre Baskerville" pitchFamily="34" charset="0"/>
                <a:ea typeface="Libre Baskerville" pitchFamily="34" charset="-122"/>
                <a:cs typeface="Libre Baskerville" pitchFamily="34" charset="-120"/>
              </a:rPr>
              <a:t>2</a:t>
            </a:r>
            <a:endParaRPr lang="en-US" sz="3117" dirty="0"/>
          </a:p>
        </p:txBody>
      </p:sp>
      <p:sp>
        <p:nvSpPr>
          <p:cNvPr id="15" name="Text 12"/>
          <p:cNvSpPr/>
          <p:nvPr/>
        </p:nvSpPr>
        <p:spPr>
          <a:xfrm>
            <a:off x="6494740" y="6930317"/>
            <a:ext cx="3298388" cy="412282"/>
          </a:xfrm>
          <a:prstGeom prst="rect">
            <a:avLst/>
          </a:prstGeom>
          <a:noFill/>
          <a:ln/>
        </p:spPr>
        <p:txBody>
          <a:bodyPr wrap="none" rtlCol="0" anchor="t"/>
          <a:lstStyle/>
          <a:p>
            <a:pPr marL="0" indent="0" algn="l">
              <a:lnSpc>
                <a:spcPts val="3246"/>
              </a:lnSpc>
              <a:buNone/>
            </a:pPr>
            <a:r>
              <a:rPr lang="en-US" sz="2597" dirty="0">
                <a:solidFill>
                  <a:srgbClr val="5955EB"/>
                </a:solidFill>
                <a:latin typeface="Libre Baskerville" pitchFamily="34" charset="0"/>
                <a:ea typeface="Libre Baskerville" pitchFamily="34" charset="-122"/>
                <a:cs typeface="Libre Baskerville" pitchFamily="34" charset="-120"/>
              </a:rPr>
              <a:t>Data Preprocessing</a:t>
            </a:r>
            <a:endParaRPr lang="en-US" sz="2597" dirty="0"/>
          </a:p>
        </p:txBody>
      </p:sp>
      <p:sp>
        <p:nvSpPr>
          <p:cNvPr id="16" name="Text 13"/>
          <p:cNvSpPr/>
          <p:nvPr/>
        </p:nvSpPr>
        <p:spPr>
          <a:xfrm>
            <a:off x="6494740" y="7500867"/>
            <a:ext cx="7144464" cy="2532999"/>
          </a:xfrm>
          <a:prstGeom prst="rect">
            <a:avLst/>
          </a:prstGeom>
          <a:noFill/>
          <a:ln/>
        </p:spPr>
        <p:txBody>
          <a:bodyPr wrap="square" rtlCol="0" anchor="t"/>
          <a:lstStyle/>
          <a:p>
            <a:pPr marL="0" indent="0" algn="l">
              <a:lnSpc>
                <a:spcPts val="3324"/>
              </a:lnSpc>
              <a:buNone/>
            </a:pPr>
            <a:r>
              <a:rPr lang="en-US" sz="2078" dirty="0">
                <a:solidFill>
                  <a:srgbClr val="49495A"/>
                </a:solidFill>
                <a:latin typeface="Open Sans" pitchFamily="34" charset="0"/>
                <a:ea typeface="Open Sans" pitchFamily="34" charset="-122"/>
                <a:cs typeface="Open Sans" pitchFamily="34" charset="-120"/>
              </a:rPr>
              <a:t>The raw dataset was then subjected to extensive preprocessing to eliminate noise, address missing values, and extract relevant features. This involved techniques such as text normalization, URL parsing, and feature engineering to optimize the input for the machine learning models.</a:t>
            </a:r>
            <a:endParaRPr lang="en-US" sz="2078" dirty="0"/>
          </a:p>
        </p:txBody>
      </p:sp>
      <p:sp>
        <p:nvSpPr>
          <p:cNvPr id="17" name="Shape 14"/>
          <p:cNvSpPr/>
          <p:nvPr/>
        </p:nvSpPr>
        <p:spPr>
          <a:xfrm>
            <a:off x="5340310" y="11038312"/>
            <a:ext cx="923449" cy="52756"/>
          </a:xfrm>
          <a:prstGeom prst="rect">
            <a:avLst/>
          </a:prstGeom>
          <a:solidFill>
            <a:srgbClr val="B8B7E0"/>
          </a:solidFill>
          <a:ln/>
        </p:spPr>
      </p:sp>
      <p:sp>
        <p:nvSpPr>
          <p:cNvPr id="18" name="Shape 15"/>
          <p:cNvSpPr/>
          <p:nvPr/>
        </p:nvSpPr>
        <p:spPr>
          <a:xfrm>
            <a:off x="4746665" y="10767804"/>
            <a:ext cx="593646" cy="593772"/>
          </a:xfrm>
          <a:prstGeom prst="roundRect">
            <a:avLst>
              <a:gd name="adj" fmla="val 26670"/>
            </a:avLst>
          </a:prstGeom>
          <a:solidFill>
            <a:srgbClr val="DED6FF"/>
          </a:solidFill>
          <a:ln/>
        </p:spPr>
      </p:sp>
      <p:sp>
        <p:nvSpPr>
          <p:cNvPr id="19" name="Text 16"/>
          <p:cNvSpPr/>
          <p:nvPr/>
        </p:nvSpPr>
        <p:spPr>
          <a:xfrm>
            <a:off x="4921568" y="10817226"/>
            <a:ext cx="243840" cy="494810"/>
          </a:xfrm>
          <a:prstGeom prst="rect">
            <a:avLst/>
          </a:prstGeom>
          <a:noFill/>
          <a:ln/>
        </p:spPr>
        <p:txBody>
          <a:bodyPr wrap="none" rtlCol="0" anchor="t"/>
          <a:lstStyle/>
          <a:p>
            <a:pPr marL="0" indent="0" algn="ctr">
              <a:lnSpc>
                <a:spcPts val="3896"/>
              </a:lnSpc>
              <a:buNone/>
            </a:pPr>
            <a:r>
              <a:rPr lang="en-US" sz="3117" dirty="0">
                <a:solidFill>
                  <a:srgbClr val="5955EB"/>
                </a:solidFill>
                <a:latin typeface="Libre Baskerville" pitchFamily="34" charset="0"/>
                <a:ea typeface="Libre Baskerville" pitchFamily="34" charset="-122"/>
                <a:cs typeface="Libre Baskerville" pitchFamily="34" charset="-120"/>
              </a:rPr>
              <a:t>3</a:t>
            </a:r>
            <a:endParaRPr lang="en-US" sz="3117" dirty="0"/>
          </a:p>
        </p:txBody>
      </p:sp>
      <p:sp>
        <p:nvSpPr>
          <p:cNvPr id="20" name="Text 17"/>
          <p:cNvSpPr/>
          <p:nvPr/>
        </p:nvSpPr>
        <p:spPr>
          <a:xfrm>
            <a:off x="6494740" y="10825562"/>
            <a:ext cx="3479244" cy="412282"/>
          </a:xfrm>
          <a:prstGeom prst="rect">
            <a:avLst/>
          </a:prstGeom>
          <a:noFill/>
          <a:ln/>
        </p:spPr>
        <p:txBody>
          <a:bodyPr wrap="none" rtlCol="0" anchor="t"/>
          <a:lstStyle/>
          <a:p>
            <a:pPr marL="0" indent="0" algn="l">
              <a:lnSpc>
                <a:spcPts val="3246"/>
              </a:lnSpc>
              <a:buNone/>
            </a:pPr>
            <a:r>
              <a:rPr lang="en-US" sz="2597" dirty="0">
                <a:solidFill>
                  <a:srgbClr val="5955EB"/>
                </a:solidFill>
                <a:latin typeface="Libre Baskerville" pitchFamily="34" charset="0"/>
                <a:ea typeface="Libre Baskerville" pitchFamily="34" charset="-122"/>
                <a:cs typeface="Libre Baskerville" pitchFamily="34" charset="-120"/>
              </a:rPr>
              <a:t>Model Development</a:t>
            </a:r>
            <a:endParaRPr lang="en-US" sz="2597" dirty="0"/>
          </a:p>
        </p:txBody>
      </p:sp>
      <p:sp>
        <p:nvSpPr>
          <p:cNvPr id="21" name="Text 18"/>
          <p:cNvSpPr/>
          <p:nvPr/>
        </p:nvSpPr>
        <p:spPr>
          <a:xfrm>
            <a:off x="6494740" y="11396112"/>
            <a:ext cx="7144464" cy="2955165"/>
          </a:xfrm>
          <a:prstGeom prst="rect">
            <a:avLst/>
          </a:prstGeom>
          <a:noFill/>
          <a:ln/>
        </p:spPr>
        <p:txBody>
          <a:bodyPr wrap="square" rtlCol="0" anchor="t"/>
          <a:lstStyle/>
          <a:p>
            <a:pPr marL="0" indent="0" algn="l">
              <a:lnSpc>
                <a:spcPts val="3324"/>
              </a:lnSpc>
              <a:buNone/>
            </a:pPr>
            <a:r>
              <a:rPr lang="en-US" sz="2078" dirty="0">
                <a:solidFill>
                  <a:srgbClr val="49495A"/>
                </a:solidFill>
                <a:latin typeface="Open Sans" pitchFamily="34" charset="0"/>
                <a:ea typeface="Open Sans" pitchFamily="34" charset="-122"/>
                <a:cs typeface="Open Sans" pitchFamily="34" charset="-120"/>
              </a:rPr>
              <a:t>Using the preprocessed data, the team developed and trained a suite of machine learning models, including logistic regression, decision trees, and neural networks. These models were designed to accurately classify domain URLs as either phishing or legitimate, leveraging a range of domain-specific features and advanced algorithms.</a:t>
            </a:r>
            <a:endParaRPr lang="en-US" sz="2078"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4F0FF"/>
          </a:solidFill>
          <a:ln/>
        </p:spPr>
      </p:sp>
      <p:sp>
        <p:nvSpPr>
          <p:cNvPr id="3" name="Shape 1"/>
          <p:cNvSpPr/>
          <p:nvPr/>
        </p:nvSpPr>
        <p:spPr>
          <a:xfrm>
            <a:off x="1548" y="0"/>
            <a:ext cx="14627185" cy="10990498"/>
          </a:xfrm>
          <a:prstGeom prst="rect">
            <a:avLst/>
          </a:prstGeom>
          <a:solidFill>
            <a:srgbClr val="FBFAFF"/>
          </a:solidFill>
          <a:ln/>
        </p:spPr>
      </p:sp>
      <p:sp>
        <p:nvSpPr>
          <p:cNvPr id="4" name="Text 2"/>
          <p:cNvSpPr/>
          <p:nvPr/>
        </p:nvSpPr>
        <p:spPr>
          <a:xfrm>
            <a:off x="990957" y="725721"/>
            <a:ext cx="11966615" cy="824802"/>
          </a:xfrm>
          <a:prstGeom prst="rect">
            <a:avLst/>
          </a:prstGeom>
          <a:noFill/>
          <a:ln/>
        </p:spPr>
        <p:txBody>
          <a:bodyPr wrap="none" rtlCol="0" anchor="t"/>
          <a:lstStyle/>
          <a:p>
            <a:pPr marL="0" indent="0">
              <a:lnSpc>
                <a:spcPts val="6493"/>
              </a:lnSpc>
              <a:buNone/>
            </a:pPr>
            <a:r>
              <a:rPr lang="en-US" sz="5194" dirty="0">
                <a:solidFill>
                  <a:srgbClr val="5955EB"/>
                </a:solidFill>
                <a:latin typeface="Libre Baskerville" pitchFamily="34" charset="0"/>
                <a:ea typeface="Libre Baskerville" pitchFamily="34" charset="-122"/>
                <a:cs typeface="Libre Baskerville" pitchFamily="34" charset="-120"/>
              </a:rPr>
              <a:t>Real-Time Monitoring and Alerting</a:t>
            </a:r>
            <a:endParaRPr lang="en-US" sz="5194" dirty="0"/>
          </a:p>
        </p:txBody>
      </p:sp>
      <p:pic>
        <p:nvPicPr>
          <p:cNvPr id="5" name="Image 0" descr="preencoded.png"/>
          <p:cNvPicPr>
            <a:picLocks noChangeAspect="1"/>
          </p:cNvPicPr>
          <p:nvPr/>
        </p:nvPicPr>
        <p:blipFill>
          <a:blip r:embed="rId3"/>
          <a:stretch>
            <a:fillRect/>
          </a:stretch>
        </p:blipFill>
        <p:spPr>
          <a:xfrm>
            <a:off x="990957" y="2078321"/>
            <a:ext cx="4216122" cy="1055714"/>
          </a:xfrm>
          <a:prstGeom prst="rect">
            <a:avLst/>
          </a:prstGeom>
        </p:spPr>
      </p:pic>
      <p:sp>
        <p:nvSpPr>
          <p:cNvPr id="6" name="Text 3"/>
          <p:cNvSpPr/>
          <p:nvPr/>
        </p:nvSpPr>
        <p:spPr>
          <a:xfrm>
            <a:off x="1254800" y="3529883"/>
            <a:ext cx="3688437" cy="824564"/>
          </a:xfrm>
          <a:prstGeom prst="rect">
            <a:avLst/>
          </a:prstGeom>
          <a:noFill/>
          <a:ln/>
        </p:spPr>
        <p:txBody>
          <a:bodyPr wrap="square" rtlCol="0" anchor="t"/>
          <a:lstStyle/>
          <a:p>
            <a:pPr marL="0" indent="0" algn="l">
              <a:lnSpc>
                <a:spcPts val="3246"/>
              </a:lnSpc>
              <a:buNone/>
            </a:pPr>
            <a:r>
              <a:rPr lang="en-US" sz="2597" dirty="0">
                <a:solidFill>
                  <a:srgbClr val="5955EB"/>
                </a:solidFill>
                <a:latin typeface="Libre Baskerville" pitchFamily="34" charset="0"/>
                <a:ea typeface="Libre Baskerville" pitchFamily="34" charset="-122"/>
                <a:cs typeface="Libre Baskerville" pitchFamily="34" charset="-120"/>
              </a:rPr>
              <a:t>Continuous Evaluation</a:t>
            </a:r>
            <a:endParaRPr lang="en-US" sz="2597" dirty="0"/>
          </a:p>
        </p:txBody>
      </p:sp>
      <p:sp>
        <p:nvSpPr>
          <p:cNvPr id="7" name="Text 4"/>
          <p:cNvSpPr/>
          <p:nvPr/>
        </p:nvSpPr>
        <p:spPr>
          <a:xfrm>
            <a:off x="1254800" y="4512715"/>
            <a:ext cx="3688437" cy="5488163"/>
          </a:xfrm>
          <a:prstGeom prst="rect">
            <a:avLst/>
          </a:prstGeom>
          <a:noFill/>
          <a:ln/>
        </p:spPr>
        <p:txBody>
          <a:bodyPr wrap="square" rtlCol="0" anchor="t"/>
          <a:lstStyle/>
          <a:p>
            <a:pPr marL="0" indent="0" algn="l">
              <a:lnSpc>
                <a:spcPts val="3324"/>
              </a:lnSpc>
              <a:buNone/>
            </a:pPr>
            <a:r>
              <a:rPr lang="en-US" sz="2078" dirty="0">
                <a:solidFill>
                  <a:srgbClr val="49495A"/>
                </a:solidFill>
                <a:latin typeface="Open Sans" pitchFamily="34" charset="0"/>
                <a:ea typeface="Open Sans" pitchFamily="34" charset="-122"/>
                <a:cs typeface="Open Sans" pitchFamily="34" charset="-120"/>
              </a:rPr>
              <a:t>To ensure the tool's effectiveness in detecting evolving phishing threats, the team implemented a real-time monitoring system that continuously evaluates incoming URLs against the trained machine learning models. This allows for the rapid identification of potential phishing attempts, enabling timely alerts and mitigation strategies.</a:t>
            </a:r>
            <a:endParaRPr lang="en-US" sz="2078" dirty="0"/>
          </a:p>
        </p:txBody>
      </p:sp>
      <p:pic>
        <p:nvPicPr>
          <p:cNvPr id="8" name="Image 1" descr="preencoded.png"/>
          <p:cNvPicPr>
            <a:picLocks noChangeAspect="1"/>
          </p:cNvPicPr>
          <p:nvPr/>
        </p:nvPicPr>
        <p:blipFill>
          <a:blip r:embed="rId4"/>
          <a:stretch>
            <a:fillRect/>
          </a:stretch>
        </p:blipFill>
        <p:spPr>
          <a:xfrm>
            <a:off x="5207079" y="2078321"/>
            <a:ext cx="4216122" cy="1055714"/>
          </a:xfrm>
          <a:prstGeom prst="rect">
            <a:avLst/>
          </a:prstGeom>
        </p:spPr>
      </p:pic>
      <p:sp>
        <p:nvSpPr>
          <p:cNvPr id="9" name="Text 5"/>
          <p:cNvSpPr/>
          <p:nvPr/>
        </p:nvSpPr>
        <p:spPr>
          <a:xfrm>
            <a:off x="5470922" y="3529883"/>
            <a:ext cx="3688437" cy="824564"/>
          </a:xfrm>
          <a:prstGeom prst="rect">
            <a:avLst/>
          </a:prstGeom>
          <a:noFill/>
          <a:ln/>
        </p:spPr>
        <p:txBody>
          <a:bodyPr wrap="square" rtlCol="0" anchor="t"/>
          <a:lstStyle/>
          <a:p>
            <a:pPr marL="0" indent="0" algn="l">
              <a:lnSpc>
                <a:spcPts val="3246"/>
              </a:lnSpc>
              <a:buNone/>
            </a:pPr>
            <a:r>
              <a:rPr lang="en-US" sz="2597" dirty="0">
                <a:solidFill>
                  <a:srgbClr val="5955EB"/>
                </a:solidFill>
                <a:latin typeface="Libre Baskerville" pitchFamily="34" charset="0"/>
                <a:ea typeface="Libre Baskerville" pitchFamily="34" charset="-122"/>
                <a:cs typeface="Libre Baskerville" pitchFamily="34" charset="-120"/>
              </a:rPr>
              <a:t>Feedback and Refinement</a:t>
            </a:r>
            <a:endParaRPr lang="en-US" sz="2597" dirty="0"/>
          </a:p>
        </p:txBody>
      </p:sp>
      <p:sp>
        <p:nvSpPr>
          <p:cNvPr id="10" name="Text 6"/>
          <p:cNvSpPr/>
          <p:nvPr/>
        </p:nvSpPr>
        <p:spPr>
          <a:xfrm>
            <a:off x="5470922" y="4512715"/>
            <a:ext cx="3688437" cy="5065997"/>
          </a:xfrm>
          <a:prstGeom prst="rect">
            <a:avLst/>
          </a:prstGeom>
          <a:noFill/>
          <a:ln/>
        </p:spPr>
        <p:txBody>
          <a:bodyPr wrap="square" rtlCol="0" anchor="t"/>
          <a:lstStyle/>
          <a:p>
            <a:pPr marL="0" indent="0" algn="l">
              <a:lnSpc>
                <a:spcPts val="3324"/>
              </a:lnSpc>
              <a:buNone/>
            </a:pPr>
            <a:r>
              <a:rPr lang="en-US" sz="2078" dirty="0">
                <a:solidFill>
                  <a:srgbClr val="49495A"/>
                </a:solidFill>
                <a:latin typeface="Open Sans" pitchFamily="34" charset="0"/>
                <a:ea typeface="Open Sans" pitchFamily="34" charset="-122"/>
                <a:cs typeface="Open Sans" pitchFamily="34" charset="-120"/>
              </a:rPr>
              <a:t>The tool's performance is regularly evaluated, and the machine learning models are iteratively refined based on feedback and newly observed phishing patterns. This ensures that the tool remains robust and adaptable, capable of effectively addressing the dynamic nature of cybersecurity threats.</a:t>
            </a:r>
            <a:endParaRPr lang="en-US" sz="2078" dirty="0"/>
          </a:p>
        </p:txBody>
      </p:sp>
      <p:pic>
        <p:nvPicPr>
          <p:cNvPr id="11" name="Image 2" descr="preencoded.png"/>
          <p:cNvPicPr>
            <a:picLocks noChangeAspect="1"/>
          </p:cNvPicPr>
          <p:nvPr/>
        </p:nvPicPr>
        <p:blipFill>
          <a:blip r:embed="rId5"/>
          <a:stretch>
            <a:fillRect/>
          </a:stretch>
        </p:blipFill>
        <p:spPr>
          <a:xfrm>
            <a:off x="9423202" y="2078321"/>
            <a:ext cx="4216122" cy="1055714"/>
          </a:xfrm>
          <a:prstGeom prst="rect">
            <a:avLst/>
          </a:prstGeom>
        </p:spPr>
      </p:pic>
      <p:sp>
        <p:nvSpPr>
          <p:cNvPr id="12" name="Text 7"/>
          <p:cNvSpPr/>
          <p:nvPr/>
        </p:nvSpPr>
        <p:spPr>
          <a:xfrm>
            <a:off x="9687044" y="3529883"/>
            <a:ext cx="3522702" cy="412282"/>
          </a:xfrm>
          <a:prstGeom prst="rect">
            <a:avLst/>
          </a:prstGeom>
          <a:noFill/>
          <a:ln/>
        </p:spPr>
        <p:txBody>
          <a:bodyPr wrap="none" rtlCol="0" anchor="t"/>
          <a:lstStyle/>
          <a:p>
            <a:pPr marL="0" indent="0" algn="l">
              <a:lnSpc>
                <a:spcPts val="3246"/>
              </a:lnSpc>
              <a:buNone/>
            </a:pPr>
            <a:r>
              <a:rPr lang="en-US" sz="2597" dirty="0">
                <a:solidFill>
                  <a:srgbClr val="5955EB"/>
                </a:solidFill>
                <a:latin typeface="Libre Baskerville" pitchFamily="34" charset="0"/>
                <a:ea typeface="Libre Baskerville" pitchFamily="34" charset="-122"/>
                <a:cs typeface="Libre Baskerville" pitchFamily="34" charset="-120"/>
              </a:rPr>
              <a:t>Seamless Integration</a:t>
            </a:r>
            <a:endParaRPr lang="en-US" sz="2597" dirty="0"/>
          </a:p>
        </p:txBody>
      </p:sp>
      <p:sp>
        <p:nvSpPr>
          <p:cNvPr id="13" name="Text 8"/>
          <p:cNvSpPr/>
          <p:nvPr/>
        </p:nvSpPr>
        <p:spPr>
          <a:xfrm>
            <a:off x="9687044" y="4100433"/>
            <a:ext cx="3688437" cy="5488163"/>
          </a:xfrm>
          <a:prstGeom prst="rect">
            <a:avLst/>
          </a:prstGeom>
          <a:noFill/>
          <a:ln/>
        </p:spPr>
        <p:txBody>
          <a:bodyPr wrap="square" rtlCol="0" anchor="t"/>
          <a:lstStyle/>
          <a:p>
            <a:pPr marL="0" indent="0" algn="l">
              <a:lnSpc>
                <a:spcPts val="3324"/>
              </a:lnSpc>
              <a:buNone/>
            </a:pPr>
            <a:r>
              <a:rPr lang="en-US" sz="2078" dirty="0">
                <a:solidFill>
                  <a:srgbClr val="49495A"/>
                </a:solidFill>
                <a:latin typeface="Open Sans" pitchFamily="34" charset="0"/>
                <a:ea typeface="Open Sans" pitchFamily="34" charset="-122"/>
                <a:cs typeface="Open Sans" pitchFamily="34" charset="-120"/>
              </a:rPr>
              <a:t>To facilitate widespread adoption and seamless integration, the phishing detection tool is designed to be compatible with a range of existing cybersecurity frameworks and platforms. This allows organizations to easily incorporate the tool into their existing security infrastructure, enhancing their overall defensive capabilities.</a:t>
            </a:r>
            <a:endParaRPr lang="en-US" sz="2078"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4F0FF"/>
          </a:solidFill>
          <a:ln/>
        </p:spPr>
      </p:sp>
      <p:sp>
        <p:nvSpPr>
          <p:cNvPr id="3" name="Shape 1"/>
          <p:cNvSpPr/>
          <p:nvPr/>
        </p:nvSpPr>
        <p:spPr>
          <a:xfrm>
            <a:off x="1548" y="0"/>
            <a:ext cx="14627185" cy="13546600"/>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10979468" y="0"/>
            <a:ext cx="3656767" cy="13546600"/>
          </a:xfrm>
          <a:prstGeom prst="rect">
            <a:avLst/>
          </a:prstGeom>
        </p:spPr>
      </p:pic>
      <p:sp>
        <p:nvSpPr>
          <p:cNvPr id="5" name="Text 2"/>
          <p:cNvSpPr/>
          <p:nvPr/>
        </p:nvSpPr>
        <p:spPr>
          <a:xfrm>
            <a:off x="990957" y="725721"/>
            <a:ext cx="8991481" cy="1649605"/>
          </a:xfrm>
          <a:prstGeom prst="rect">
            <a:avLst/>
          </a:prstGeom>
          <a:noFill/>
          <a:ln/>
        </p:spPr>
        <p:txBody>
          <a:bodyPr wrap="square" rtlCol="0" anchor="t"/>
          <a:lstStyle/>
          <a:p>
            <a:pPr marL="0" indent="0">
              <a:lnSpc>
                <a:spcPts val="6493"/>
              </a:lnSpc>
              <a:buNone/>
            </a:pPr>
            <a:r>
              <a:rPr lang="en-US" sz="5194" dirty="0">
                <a:solidFill>
                  <a:srgbClr val="5955EB"/>
                </a:solidFill>
                <a:latin typeface="Libre Baskerville" pitchFamily="34" charset="0"/>
                <a:ea typeface="Libre Baskerville" pitchFamily="34" charset="-122"/>
                <a:cs typeface="Libre Baskerville" pitchFamily="34" charset="-120"/>
              </a:rPr>
              <a:t>Evaluating the Phishing Detection Tool</a:t>
            </a:r>
            <a:endParaRPr lang="en-US" sz="5194" dirty="0"/>
          </a:p>
        </p:txBody>
      </p:sp>
      <p:sp>
        <p:nvSpPr>
          <p:cNvPr id="6" name="Shape 3"/>
          <p:cNvSpPr/>
          <p:nvPr/>
        </p:nvSpPr>
        <p:spPr>
          <a:xfrm>
            <a:off x="990957" y="2771174"/>
            <a:ext cx="4363879" cy="6576626"/>
          </a:xfrm>
          <a:prstGeom prst="roundRect">
            <a:avLst>
              <a:gd name="adj" fmla="val 3628"/>
            </a:avLst>
          </a:prstGeom>
          <a:solidFill>
            <a:srgbClr val="DED6FF"/>
          </a:solidFill>
          <a:ln/>
        </p:spPr>
      </p:sp>
      <p:sp>
        <p:nvSpPr>
          <p:cNvPr id="7" name="Text 4"/>
          <p:cNvSpPr/>
          <p:nvPr/>
        </p:nvSpPr>
        <p:spPr>
          <a:xfrm>
            <a:off x="1254800" y="3035073"/>
            <a:ext cx="3836194" cy="824564"/>
          </a:xfrm>
          <a:prstGeom prst="rect">
            <a:avLst/>
          </a:prstGeom>
          <a:noFill/>
          <a:ln/>
        </p:spPr>
        <p:txBody>
          <a:bodyPr wrap="square" rtlCol="0" anchor="t"/>
          <a:lstStyle/>
          <a:p>
            <a:pPr marL="0" indent="0">
              <a:lnSpc>
                <a:spcPts val="3246"/>
              </a:lnSpc>
              <a:buNone/>
            </a:pPr>
            <a:r>
              <a:rPr lang="en-US" sz="2597" dirty="0">
                <a:solidFill>
                  <a:srgbClr val="5955EB"/>
                </a:solidFill>
                <a:latin typeface="Libre Baskerville" pitchFamily="34" charset="0"/>
                <a:ea typeface="Libre Baskerville" pitchFamily="34" charset="-122"/>
                <a:cs typeface="Libre Baskerville" pitchFamily="34" charset="-120"/>
              </a:rPr>
              <a:t>Accuracy and Precision</a:t>
            </a:r>
            <a:endParaRPr lang="en-US" sz="2597" dirty="0"/>
          </a:p>
        </p:txBody>
      </p:sp>
      <p:sp>
        <p:nvSpPr>
          <p:cNvPr id="8" name="Text 5"/>
          <p:cNvSpPr/>
          <p:nvPr/>
        </p:nvSpPr>
        <p:spPr>
          <a:xfrm>
            <a:off x="1254800" y="4017905"/>
            <a:ext cx="3836194" cy="5065997"/>
          </a:xfrm>
          <a:prstGeom prst="rect">
            <a:avLst/>
          </a:prstGeom>
          <a:noFill/>
          <a:ln/>
        </p:spPr>
        <p:txBody>
          <a:bodyPr wrap="square" rtlCol="0" anchor="t"/>
          <a:lstStyle/>
          <a:p>
            <a:pPr marL="0" indent="0">
              <a:lnSpc>
                <a:spcPts val="3324"/>
              </a:lnSpc>
              <a:buNone/>
            </a:pPr>
            <a:r>
              <a:rPr lang="en-US" sz="2078" dirty="0">
                <a:solidFill>
                  <a:srgbClr val="49495A"/>
                </a:solidFill>
                <a:latin typeface="Open Sans" pitchFamily="34" charset="0"/>
                <a:ea typeface="Open Sans" pitchFamily="34" charset="-122"/>
                <a:cs typeface="Open Sans" pitchFamily="34" charset="-120"/>
              </a:rPr>
              <a:t>The developed tool has demonstrated high accuracy and precision in differentiating between phishing and legitimate domain URLs, with a classification accuracy exceeding 95% on the test dataset. This performance directly translates to a significant reduction in the risk of falling victim to phishing attacks.</a:t>
            </a:r>
            <a:endParaRPr lang="en-US" sz="2078" dirty="0"/>
          </a:p>
        </p:txBody>
      </p:sp>
      <p:sp>
        <p:nvSpPr>
          <p:cNvPr id="9" name="Shape 6"/>
          <p:cNvSpPr/>
          <p:nvPr/>
        </p:nvSpPr>
        <p:spPr>
          <a:xfrm>
            <a:off x="5618678" y="2771174"/>
            <a:ext cx="4363879" cy="6576626"/>
          </a:xfrm>
          <a:prstGeom prst="roundRect">
            <a:avLst>
              <a:gd name="adj" fmla="val 3628"/>
            </a:avLst>
          </a:prstGeom>
          <a:solidFill>
            <a:srgbClr val="DED6FF"/>
          </a:solidFill>
          <a:ln/>
        </p:spPr>
      </p:sp>
      <p:sp>
        <p:nvSpPr>
          <p:cNvPr id="10" name="Text 7"/>
          <p:cNvSpPr/>
          <p:nvPr/>
        </p:nvSpPr>
        <p:spPr>
          <a:xfrm>
            <a:off x="5882521" y="3035073"/>
            <a:ext cx="3836194" cy="824564"/>
          </a:xfrm>
          <a:prstGeom prst="rect">
            <a:avLst/>
          </a:prstGeom>
          <a:noFill/>
          <a:ln/>
        </p:spPr>
        <p:txBody>
          <a:bodyPr wrap="square" rtlCol="0" anchor="t"/>
          <a:lstStyle/>
          <a:p>
            <a:pPr marL="0" indent="0">
              <a:lnSpc>
                <a:spcPts val="3246"/>
              </a:lnSpc>
              <a:buNone/>
            </a:pPr>
            <a:r>
              <a:rPr lang="en-US" sz="2597" dirty="0">
                <a:solidFill>
                  <a:srgbClr val="5955EB"/>
                </a:solidFill>
                <a:latin typeface="Libre Baskerville" pitchFamily="34" charset="0"/>
                <a:ea typeface="Libre Baskerville" pitchFamily="34" charset="-122"/>
                <a:cs typeface="Libre Baskerville" pitchFamily="34" charset="-120"/>
              </a:rPr>
              <a:t>Efficiency and Scalability</a:t>
            </a:r>
            <a:endParaRPr lang="en-US" sz="2597" dirty="0"/>
          </a:p>
        </p:txBody>
      </p:sp>
      <p:sp>
        <p:nvSpPr>
          <p:cNvPr id="11" name="Text 8"/>
          <p:cNvSpPr/>
          <p:nvPr/>
        </p:nvSpPr>
        <p:spPr>
          <a:xfrm>
            <a:off x="5882521" y="4017905"/>
            <a:ext cx="3836194" cy="5065997"/>
          </a:xfrm>
          <a:prstGeom prst="rect">
            <a:avLst/>
          </a:prstGeom>
          <a:noFill/>
          <a:ln/>
        </p:spPr>
        <p:txBody>
          <a:bodyPr wrap="square" rtlCol="0" anchor="t"/>
          <a:lstStyle/>
          <a:p>
            <a:pPr marL="0" indent="0">
              <a:lnSpc>
                <a:spcPts val="3324"/>
              </a:lnSpc>
              <a:buNone/>
            </a:pPr>
            <a:r>
              <a:rPr lang="en-US" sz="2078" dirty="0">
                <a:solidFill>
                  <a:srgbClr val="49495A"/>
                </a:solidFill>
                <a:latin typeface="Open Sans" pitchFamily="34" charset="0"/>
                <a:ea typeface="Open Sans" pitchFamily="34" charset="-122"/>
                <a:cs typeface="Open Sans" pitchFamily="34" charset="-120"/>
              </a:rPr>
              <a:t>The tool's real-time monitoring and decision-making capabilities ensure efficient processing of incoming URLs, enabling timely detection and mitigation of phishing threats. Additionally, the scalable architecture of the tool allows it to handle increasing volumes of web traffic without compromising its performance.</a:t>
            </a:r>
            <a:endParaRPr lang="en-US" sz="2078" dirty="0"/>
          </a:p>
        </p:txBody>
      </p:sp>
      <p:sp>
        <p:nvSpPr>
          <p:cNvPr id="12" name="Shape 9"/>
          <p:cNvSpPr/>
          <p:nvPr/>
        </p:nvSpPr>
        <p:spPr>
          <a:xfrm>
            <a:off x="990957" y="9611699"/>
            <a:ext cx="8991481" cy="3209179"/>
          </a:xfrm>
          <a:prstGeom prst="roundRect">
            <a:avLst>
              <a:gd name="adj" fmla="val 4933"/>
            </a:avLst>
          </a:prstGeom>
          <a:solidFill>
            <a:srgbClr val="DED6FF"/>
          </a:solidFill>
          <a:ln/>
        </p:spPr>
      </p:sp>
      <p:sp>
        <p:nvSpPr>
          <p:cNvPr id="13" name="Text 10"/>
          <p:cNvSpPr/>
          <p:nvPr/>
        </p:nvSpPr>
        <p:spPr>
          <a:xfrm>
            <a:off x="1254800" y="9875598"/>
            <a:ext cx="4589859" cy="412282"/>
          </a:xfrm>
          <a:prstGeom prst="rect">
            <a:avLst/>
          </a:prstGeom>
          <a:noFill/>
          <a:ln/>
        </p:spPr>
        <p:txBody>
          <a:bodyPr wrap="none" rtlCol="0" anchor="t"/>
          <a:lstStyle/>
          <a:p>
            <a:pPr marL="0" indent="0">
              <a:lnSpc>
                <a:spcPts val="3246"/>
              </a:lnSpc>
              <a:buNone/>
            </a:pPr>
            <a:r>
              <a:rPr lang="en-US" sz="2597" dirty="0">
                <a:solidFill>
                  <a:srgbClr val="5955EB"/>
                </a:solidFill>
                <a:latin typeface="Libre Baskerville" pitchFamily="34" charset="0"/>
                <a:ea typeface="Libre Baskerville" pitchFamily="34" charset="-122"/>
                <a:cs typeface="Libre Baskerville" pitchFamily="34" charset="-120"/>
              </a:rPr>
              <a:t>Adaptability and Resilience</a:t>
            </a:r>
            <a:endParaRPr lang="en-US" sz="2597" dirty="0"/>
          </a:p>
        </p:txBody>
      </p:sp>
      <p:sp>
        <p:nvSpPr>
          <p:cNvPr id="14" name="Text 11"/>
          <p:cNvSpPr/>
          <p:nvPr/>
        </p:nvSpPr>
        <p:spPr>
          <a:xfrm>
            <a:off x="1254800" y="10446148"/>
            <a:ext cx="8463796" cy="2110832"/>
          </a:xfrm>
          <a:prstGeom prst="rect">
            <a:avLst/>
          </a:prstGeom>
          <a:noFill/>
          <a:ln/>
        </p:spPr>
        <p:txBody>
          <a:bodyPr wrap="square" rtlCol="0" anchor="t"/>
          <a:lstStyle/>
          <a:p>
            <a:pPr marL="0" indent="0">
              <a:lnSpc>
                <a:spcPts val="3324"/>
              </a:lnSpc>
              <a:buNone/>
            </a:pPr>
            <a:r>
              <a:rPr lang="en-US" sz="2078" dirty="0">
                <a:solidFill>
                  <a:srgbClr val="49495A"/>
                </a:solidFill>
                <a:latin typeface="Open Sans" pitchFamily="34" charset="0"/>
                <a:ea typeface="Open Sans" pitchFamily="34" charset="-122"/>
                <a:cs typeface="Open Sans" pitchFamily="34" charset="-120"/>
              </a:rPr>
              <a:t>The iterative refinement process and the tool's ability to learn from new phishing patterns ensure its continued relevance and effectiveness in addressing the evolving landscape of cybersecurity threats. This adaptability is crucial in maintaining a robust defense against sophisticated phishing attacks.</a:t>
            </a:r>
            <a:endParaRPr lang="en-US" sz="2078"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4F0FF"/>
          </a:solidFill>
          <a:ln/>
        </p:spPr>
      </p:sp>
      <p:sp>
        <p:nvSpPr>
          <p:cNvPr id="3" name="Shape 1"/>
          <p:cNvSpPr/>
          <p:nvPr/>
        </p:nvSpPr>
        <p:spPr>
          <a:xfrm>
            <a:off x="1548" y="0"/>
            <a:ext cx="14627185" cy="10350163"/>
          </a:xfrm>
          <a:prstGeom prst="rect">
            <a:avLst/>
          </a:prstGeom>
          <a:solidFill>
            <a:srgbClr val="FBFAFF"/>
          </a:solidFill>
          <a:ln/>
        </p:spPr>
      </p:sp>
      <p:sp>
        <p:nvSpPr>
          <p:cNvPr id="4" name="Text 2"/>
          <p:cNvSpPr/>
          <p:nvPr/>
        </p:nvSpPr>
        <p:spPr>
          <a:xfrm>
            <a:off x="990957" y="1218626"/>
            <a:ext cx="10204847" cy="824802"/>
          </a:xfrm>
          <a:prstGeom prst="rect">
            <a:avLst/>
          </a:prstGeom>
          <a:noFill/>
          <a:ln/>
        </p:spPr>
        <p:txBody>
          <a:bodyPr wrap="none" rtlCol="0" anchor="t"/>
          <a:lstStyle/>
          <a:p>
            <a:pPr marL="0" indent="0">
              <a:lnSpc>
                <a:spcPts val="6493"/>
              </a:lnSpc>
              <a:buNone/>
            </a:pPr>
            <a:r>
              <a:rPr lang="en-US" sz="5194" dirty="0">
                <a:solidFill>
                  <a:srgbClr val="5955EB"/>
                </a:solidFill>
                <a:latin typeface="Libre Baskerville" pitchFamily="34" charset="0"/>
                <a:ea typeface="Libre Baskerville" pitchFamily="34" charset="-122"/>
                <a:cs typeface="Libre Baskerville" pitchFamily="34" charset="-120"/>
              </a:rPr>
              <a:t>Ensuring Privacy and Security</a:t>
            </a:r>
            <a:endParaRPr lang="en-US" sz="5194" dirty="0"/>
          </a:p>
        </p:txBody>
      </p:sp>
      <p:pic>
        <p:nvPicPr>
          <p:cNvPr id="5" name="Image 0" descr="preencoded.png"/>
          <p:cNvPicPr>
            <a:picLocks noChangeAspect="1"/>
          </p:cNvPicPr>
          <p:nvPr/>
        </p:nvPicPr>
        <p:blipFill>
          <a:blip r:embed="rId3"/>
          <a:stretch>
            <a:fillRect/>
          </a:stretch>
        </p:blipFill>
        <p:spPr>
          <a:xfrm>
            <a:off x="990957" y="2571226"/>
            <a:ext cx="659606" cy="659747"/>
          </a:xfrm>
          <a:prstGeom prst="rect">
            <a:avLst/>
          </a:prstGeom>
        </p:spPr>
      </p:pic>
      <p:sp>
        <p:nvSpPr>
          <p:cNvPr id="6" name="Text 3"/>
          <p:cNvSpPr/>
          <p:nvPr/>
        </p:nvSpPr>
        <p:spPr>
          <a:xfrm>
            <a:off x="990957" y="3494871"/>
            <a:ext cx="2865239" cy="412282"/>
          </a:xfrm>
          <a:prstGeom prst="rect">
            <a:avLst/>
          </a:prstGeom>
          <a:noFill/>
          <a:ln/>
        </p:spPr>
        <p:txBody>
          <a:bodyPr wrap="none" rtlCol="0" anchor="t"/>
          <a:lstStyle/>
          <a:p>
            <a:pPr marL="0" indent="0" algn="l">
              <a:lnSpc>
                <a:spcPts val="3246"/>
              </a:lnSpc>
              <a:buNone/>
            </a:pPr>
            <a:r>
              <a:rPr lang="en-US" sz="2597" dirty="0">
                <a:solidFill>
                  <a:srgbClr val="5955EB"/>
                </a:solidFill>
                <a:latin typeface="Libre Baskerville" pitchFamily="34" charset="0"/>
                <a:ea typeface="Libre Baskerville" pitchFamily="34" charset="-122"/>
                <a:cs typeface="Libre Baskerville" pitchFamily="34" charset="-120"/>
              </a:rPr>
              <a:t>Data Encryption</a:t>
            </a:r>
            <a:endParaRPr lang="en-US" sz="2597" dirty="0"/>
          </a:p>
        </p:txBody>
      </p:sp>
      <p:sp>
        <p:nvSpPr>
          <p:cNvPr id="7" name="Text 4"/>
          <p:cNvSpPr/>
          <p:nvPr/>
        </p:nvSpPr>
        <p:spPr>
          <a:xfrm>
            <a:off x="990957" y="4065421"/>
            <a:ext cx="2865239" cy="4643831"/>
          </a:xfrm>
          <a:prstGeom prst="rect">
            <a:avLst/>
          </a:prstGeom>
          <a:noFill/>
          <a:ln/>
        </p:spPr>
        <p:txBody>
          <a:bodyPr wrap="square" rtlCol="0" anchor="t"/>
          <a:lstStyle/>
          <a:p>
            <a:pPr marL="0" indent="0" algn="l">
              <a:lnSpc>
                <a:spcPts val="3324"/>
              </a:lnSpc>
              <a:buNone/>
            </a:pPr>
            <a:r>
              <a:rPr lang="en-US" sz="2078" dirty="0">
                <a:solidFill>
                  <a:srgbClr val="49495A"/>
                </a:solidFill>
                <a:latin typeface="Open Sans" pitchFamily="34" charset="0"/>
                <a:ea typeface="Open Sans" pitchFamily="34" charset="-122"/>
                <a:cs typeface="Open Sans" pitchFamily="34" charset="-120"/>
              </a:rPr>
              <a:t>The tool employs robust data encryption mechanisms to safeguard the confidentiality and integrity of sensitive information, such as user credentials and domain data, during processing and storage.</a:t>
            </a:r>
            <a:endParaRPr lang="en-US" sz="2078" dirty="0"/>
          </a:p>
        </p:txBody>
      </p:sp>
      <p:pic>
        <p:nvPicPr>
          <p:cNvPr id="8" name="Image 1" descr="preencoded.png"/>
          <p:cNvPicPr>
            <a:picLocks noChangeAspect="1"/>
          </p:cNvPicPr>
          <p:nvPr/>
        </p:nvPicPr>
        <p:blipFill>
          <a:blip r:embed="rId4"/>
          <a:stretch>
            <a:fillRect/>
          </a:stretch>
        </p:blipFill>
        <p:spPr>
          <a:xfrm>
            <a:off x="4251960" y="2571226"/>
            <a:ext cx="659606" cy="659747"/>
          </a:xfrm>
          <a:prstGeom prst="rect">
            <a:avLst/>
          </a:prstGeom>
        </p:spPr>
      </p:pic>
      <p:sp>
        <p:nvSpPr>
          <p:cNvPr id="9" name="Text 5"/>
          <p:cNvSpPr/>
          <p:nvPr/>
        </p:nvSpPr>
        <p:spPr>
          <a:xfrm>
            <a:off x="4251960" y="3494871"/>
            <a:ext cx="2865239" cy="412282"/>
          </a:xfrm>
          <a:prstGeom prst="rect">
            <a:avLst/>
          </a:prstGeom>
          <a:noFill/>
          <a:ln/>
        </p:spPr>
        <p:txBody>
          <a:bodyPr wrap="none" rtlCol="0" anchor="t"/>
          <a:lstStyle/>
          <a:p>
            <a:pPr marL="0" indent="0" algn="l">
              <a:lnSpc>
                <a:spcPts val="3246"/>
              </a:lnSpc>
              <a:buNone/>
            </a:pPr>
            <a:r>
              <a:rPr lang="en-US" sz="2597" dirty="0">
                <a:solidFill>
                  <a:srgbClr val="5955EB"/>
                </a:solidFill>
                <a:latin typeface="Libre Baskerville" pitchFamily="34" charset="0"/>
                <a:ea typeface="Libre Baskerville" pitchFamily="34" charset="-122"/>
                <a:cs typeface="Libre Baskerville" pitchFamily="34" charset="-120"/>
              </a:rPr>
              <a:t>Access Control</a:t>
            </a:r>
            <a:endParaRPr lang="en-US" sz="2597" dirty="0"/>
          </a:p>
        </p:txBody>
      </p:sp>
      <p:sp>
        <p:nvSpPr>
          <p:cNvPr id="10" name="Text 6"/>
          <p:cNvSpPr/>
          <p:nvPr/>
        </p:nvSpPr>
        <p:spPr>
          <a:xfrm>
            <a:off x="4251960" y="4065421"/>
            <a:ext cx="2865239" cy="5065997"/>
          </a:xfrm>
          <a:prstGeom prst="rect">
            <a:avLst/>
          </a:prstGeom>
          <a:noFill/>
          <a:ln/>
        </p:spPr>
        <p:txBody>
          <a:bodyPr wrap="square" rtlCol="0" anchor="t"/>
          <a:lstStyle/>
          <a:p>
            <a:pPr marL="0" indent="0" algn="l">
              <a:lnSpc>
                <a:spcPts val="3324"/>
              </a:lnSpc>
              <a:buNone/>
            </a:pPr>
            <a:r>
              <a:rPr lang="en-US" sz="2078" dirty="0">
                <a:solidFill>
                  <a:srgbClr val="49495A"/>
                </a:solidFill>
                <a:latin typeface="Open Sans" pitchFamily="34" charset="0"/>
                <a:ea typeface="Open Sans" pitchFamily="34" charset="-122"/>
                <a:cs typeface="Open Sans" pitchFamily="34" charset="-120"/>
              </a:rPr>
              <a:t>Granular access controls and user authentication measures are implemented to ensure that only authorized personnel can interact with the tool and its underlying data, mitigating the risk of unauthorized access or misuse.</a:t>
            </a:r>
            <a:endParaRPr lang="en-US" sz="2078" dirty="0"/>
          </a:p>
        </p:txBody>
      </p:sp>
      <p:pic>
        <p:nvPicPr>
          <p:cNvPr id="11" name="Image 2" descr="preencoded.png"/>
          <p:cNvPicPr>
            <a:picLocks noChangeAspect="1"/>
          </p:cNvPicPr>
          <p:nvPr/>
        </p:nvPicPr>
        <p:blipFill>
          <a:blip r:embed="rId5"/>
          <a:stretch>
            <a:fillRect/>
          </a:stretch>
        </p:blipFill>
        <p:spPr>
          <a:xfrm>
            <a:off x="7512963" y="2571226"/>
            <a:ext cx="659606" cy="659747"/>
          </a:xfrm>
          <a:prstGeom prst="rect">
            <a:avLst/>
          </a:prstGeom>
        </p:spPr>
      </p:pic>
      <p:sp>
        <p:nvSpPr>
          <p:cNvPr id="12" name="Text 7"/>
          <p:cNvSpPr/>
          <p:nvPr/>
        </p:nvSpPr>
        <p:spPr>
          <a:xfrm>
            <a:off x="7512963" y="3494871"/>
            <a:ext cx="2865239" cy="412282"/>
          </a:xfrm>
          <a:prstGeom prst="rect">
            <a:avLst/>
          </a:prstGeom>
          <a:noFill/>
          <a:ln/>
        </p:spPr>
        <p:txBody>
          <a:bodyPr wrap="none" rtlCol="0" anchor="t"/>
          <a:lstStyle/>
          <a:p>
            <a:pPr marL="0" indent="0" algn="l">
              <a:lnSpc>
                <a:spcPts val="3246"/>
              </a:lnSpc>
              <a:buNone/>
            </a:pPr>
            <a:r>
              <a:rPr lang="en-US" sz="2597" dirty="0">
                <a:solidFill>
                  <a:srgbClr val="5955EB"/>
                </a:solidFill>
                <a:latin typeface="Libre Baskerville" pitchFamily="34" charset="0"/>
                <a:ea typeface="Libre Baskerville" pitchFamily="34" charset="-122"/>
                <a:cs typeface="Libre Baskerville" pitchFamily="34" charset="-120"/>
              </a:rPr>
              <a:t>Audit Logging</a:t>
            </a:r>
            <a:endParaRPr lang="en-US" sz="2597" dirty="0"/>
          </a:p>
        </p:txBody>
      </p:sp>
      <p:sp>
        <p:nvSpPr>
          <p:cNvPr id="13" name="Text 8"/>
          <p:cNvSpPr/>
          <p:nvPr/>
        </p:nvSpPr>
        <p:spPr>
          <a:xfrm>
            <a:off x="7512963" y="4065421"/>
            <a:ext cx="2865239" cy="4221664"/>
          </a:xfrm>
          <a:prstGeom prst="rect">
            <a:avLst/>
          </a:prstGeom>
          <a:noFill/>
          <a:ln/>
        </p:spPr>
        <p:txBody>
          <a:bodyPr wrap="square" rtlCol="0" anchor="t"/>
          <a:lstStyle/>
          <a:p>
            <a:pPr marL="0" indent="0" algn="l">
              <a:lnSpc>
                <a:spcPts val="3324"/>
              </a:lnSpc>
              <a:buNone/>
            </a:pPr>
            <a:r>
              <a:rPr lang="en-US" sz="2078" dirty="0">
                <a:solidFill>
                  <a:srgbClr val="49495A"/>
                </a:solidFill>
                <a:latin typeface="Open Sans" pitchFamily="34" charset="0"/>
                <a:ea typeface="Open Sans" pitchFamily="34" charset="-122"/>
                <a:cs typeface="Open Sans" pitchFamily="34" charset="-120"/>
              </a:rPr>
              <a:t>Comprehensive audit logging and event monitoring capabilities are incorporated to track and record all activities within the tool, enabling robust security monitoring and incident response capabilities.</a:t>
            </a:r>
            <a:endParaRPr lang="en-US" sz="2078" dirty="0"/>
          </a:p>
        </p:txBody>
      </p:sp>
      <p:pic>
        <p:nvPicPr>
          <p:cNvPr id="14" name="Image 3" descr="preencoded.png"/>
          <p:cNvPicPr>
            <a:picLocks noChangeAspect="1"/>
          </p:cNvPicPr>
          <p:nvPr/>
        </p:nvPicPr>
        <p:blipFill>
          <a:blip r:embed="rId6"/>
          <a:stretch>
            <a:fillRect/>
          </a:stretch>
        </p:blipFill>
        <p:spPr>
          <a:xfrm>
            <a:off x="10773966" y="2571226"/>
            <a:ext cx="659606" cy="659747"/>
          </a:xfrm>
          <a:prstGeom prst="rect">
            <a:avLst/>
          </a:prstGeom>
        </p:spPr>
      </p:pic>
      <p:sp>
        <p:nvSpPr>
          <p:cNvPr id="15" name="Text 9"/>
          <p:cNvSpPr/>
          <p:nvPr/>
        </p:nvSpPr>
        <p:spPr>
          <a:xfrm>
            <a:off x="10773966" y="3494871"/>
            <a:ext cx="2865358" cy="824564"/>
          </a:xfrm>
          <a:prstGeom prst="rect">
            <a:avLst/>
          </a:prstGeom>
          <a:noFill/>
          <a:ln/>
        </p:spPr>
        <p:txBody>
          <a:bodyPr wrap="square" rtlCol="0" anchor="t"/>
          <a:lstStyle/>
          <a:p>
            <a:pPr marL="0" indent="0" algn="l">
              <a:lnSpc>
                <a:spcPts val="3246"/>
              </a:lnSpc>
              <a:buNone/>
            </a:pPr>
            <a:r>
              <a:rPr lang="en-US" sz="2597" dirty="0">
                <a:solidFill>
                  <a:srgbClr val="5955EB"/>
                </a:solidFill>
                <a:latin typeface="Libre Baskerville" pitchFamily="34" charset="0"/>
                <a:ea typeface="Libre Baskerville" pitchFamily="34" charset="-122"/>
                <a:cs typeface="Libre Baskerville" pitchFamily="34" charset="-120"/>
              </a:rPr>
              <a:t>Regulatory Compliance</a:t>
            </a:r>
            <a:endParaRPr lang="en-US" sz="2597" dirty="0"/>
          </a:p>
        </p:txBody>
      </p:sp>
      <p:sp>
        <p:nvSpPr>
          <p:cNvPr id="16" name="Text 10"/>
          <p:cNvSpPr/>
          <p:nvPr/>
        </p:nvSpPr>
        <p:spPr>
          <a:xfrm>
            <a:off x="10773966" y="4477703"/>
            <a:ext cx="2865358" cy="4221664"/>
          </a:xfrm>
          <a:prstGeom prst="rect">
            <a:avLst/>
          </a:prstGeom>
          <a:noFill/>
          <a:ln/>
        </p:spPr>
        <p:txBody>
          <a:bodyPr wrap="square" rtlCol="0" anchor="t"/>
          <a:lstStyle/>
          <a:p>
            <a:pPr marL="0" indent="0" algn="l">
              <a:lnSpc>
                <a:spcPts val="3324"/>
              </a:lnSpc>
              <a:buNone/>
            </a:pPr>
            <a:r>
              <a:rPr lang="en-US" sz="2078" dirty="0">
                <a:solidFill>
                  <a:srgbClr val="49495A"/>
                </a:solidFill>
                <a:latin typeface="Open Sans" pitchFamily="34" charset="0"/>
                <a:ea typeface="Open Sans" pitchFamily="34" charset="-122"/>
                <a:cs typeface="Open Sans" pitchFamily="34" charset="-120"/>
              </a:rPr>
              <a:t>The tool is designed to align with relevant data privacy and security regulations, ensuring that its deployment and operation adhere to industry best practices and legal requirements.</a:t>
            </a:r>
            <a:endParaRPr lang="en-US" sz="2078"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4F0FF"/>
          </a:solidFill>
          <a:ln/>
        </p:spPr>
      </p:sp>
      <p:sp>
        <p:nvSpPr>
          <p:cNvPr id="3" name="Shape 1"/>
          <p:cNvSpPr/>
          <p:nvPr/>
        </p:nvSpPr>
        <p:spPr>
          <a:xfrm>
            <a:off x="1548" y="0"/>
            <a:ext cx="14627185" cy="12996652"/>
          </a:xfrm>
          <a:prstGeom prst="rect">
            <a:avLst/>
          </a:prstGeom>
          <a:solidFill>
            <a:srgbClr val="FBFAFF"/>
          </a:solidFill>
          <a:ln/>
        </p:spPr>
      </p:sp>
      <p:sp>
        <p:nvSpPr>
          <p:cNvPr id="4" name="Text 2"/>
          <p:cNvSpPr/>
          <p:nvPr/>
        </p:nvSpPr>
        <p:spPr>
          <a:xfrm>
            <a:off x="990957" y="725721"/>
            <a:ext cx="9597271" cy="824802"/>
          </a:xfrm>
          <a:prstGeom prst="rect">
            <a:avLst/>
          </a:prstGeom>
          <a:noFill/>
          <a:ln/>
        </p:spPr>
        <p:txBody>
          <a:bodyPr wrap="none" rtlCol="0" anchor="t"/>
          <a:lstStyle/>
          <a:p>
            <a:pPr marL="0" indent="0">
              <a:lnSpc>
                <a:spcPts val="6493"/>
              </a:lnSpc>
              <a:buNone/>
            </a:pPr>
            <a:r>
              <a:rPr lang="en-US" sz="5194" dirty="0">
                <a:solidFill>
                  <a:srgbClr val="5955EB"/>
                </a:solidFill>
                <a:latin typeface="Libre Baskerville" pitchFamily="34" charset="0"/>
                <a:ea typeface="Libre Baskerville" pitchFamily="34" charset="-122"/>
                <a:cs typeface="Libre Baskerville" pitchFamily="34" charset="-120"/>
              </a:rPr>
              <a:t>Delivering Tangible Benefits</a:t>
            </a:r>
            <a:endParaRPr lang="en-US" sz="5194" dirty="0"/>
          </a:p>
        </p:txBody>
      </p:sp>
      <p:sp>
        <p:nvSpPr>
          <p:cNvPr id="5" name="Shape 3"/>
          <p:cNvSpPr/>
          <p:nvPr/>
        </p:nvSpPr>
        <p:spPr>
          <a:xfrm>
            <a:off x="990957" y="2078321"/>
            <a:ext cx="12648367" cy="2864777"/>
          </a:xfrm>
          <a:prstGeom prst="rect">
            <a:avLst/>
          </a:prstGeom>
          <a:solidFill>
            <a:srgbClr val="DED6FF"/>
          </a:solidFill>
          <a:ln/>
        </p:spPr>
      </p:sp>
      <p:sp>
        <p:nvSpPr>
          <p:cNvPr id="6" name="Text 4"/>
          <p:cNvSpPr/>
          <p:nvPr/>
        </p:nvSpPr>
        <p:spPr>
          <a:xfrm>
            <a:off x="1254919" y="2244210"/>
            <a:ext cx="5792629" cy="422166"/>
          </a:xfrm>
          <a:prstGeom prst="rect">
            <a:avLst/>
          </a:prstGeom>
          <a:noFill/>
          <a:ln/>
        </p:spPr>
        <p:txBody>
          <a:bodyPr wrap="none" rtlCol="0" anchor="t"/>
          <a:lstStyle/>
          <a:p>
            <a:pPr marL="0" indent="0">
              <a:lnSpc>
                <a:spcPts val="3324"/>
              </a:lnSpc>
              <a:buNone/>
            </a:pPr>
            <a:r>
              <a:rPr lang="en-US" sz="2078" dirty="0">
                <a:solidFill>
                  <a:srgbClr val="49495A"/>
                </a:solidFill>
                <a:latin typeface="Open Sans" pitchFamily="34" charset="0"/>
                <a:ea typeface="Open Sans" pitchFamily="34" charset="-122"/>
                <a:cs typeface="Open Sans" pitchFamily="34" charset="-120"/>
              </a:rPr>
              <a:t>Enhanced Security</a:t>
            </a:r>
            <a:endParaRPr lang="en-US" sz="2078" dirty="0"/>
          </a:p>
        </p:txBody>
      </p:sp>
      <p:sp>
        <p:nvSpPr>
          <p:cNvPr id="7" name="Text 5"/>
          <p:cNvSpPr/>
          <p:nvPr/>
        </p:nvSpPr>
        <p:spPr>
          <a:xfrm>
            <a:off x="7582853" y="2244210"/>
            <a:ext cx="5792629" cy="2532999"/>
          </a:xfrm>
          <a:prstGeom prst="rect">
            <a:avLst/>
          </a:prstGeom>
          <a:noFill/>
          <a:ln/>
        </p:spPr>
        <p:txBody>
          <a:bodyPr wrap="square" rtlCol="0" anchor="t"/>
          <a:lstStyle/>
          <a:p>
            <a:pPr marL="0" indent="0">
              <a:lnSpc>
                <a:spcPts val="3324"/>
              </a:lnSpc>
              <a:buNone/>
            </a:pPr>
            <a:r>
              <a:rPr lang="en-US" sz="2078" dirty="0">
                <a:solidFill>
                  <a:srgbClr val="49495A"/>
                </a:solidFill>
                <a:latin typeface="Open Sans" pitchFamily="34" charset="0"/>
                <a:ea typeface="Open Sans" pitchFamily="34" charset="-122"/>
                <a:cs typeface="Open Sans" pitchFamily="34" charset="-120"/>
              </a:rPr>
              <a:t>The tool's ability to accurately identify and block phishing attempts in real-time significantly reduces the risk of financial loss, data breaches, and other harmful consequences associated with these malicious activities.</a:t>
            </a:r>
            <a:endParaRPr lang="en-US" sz="2078" dirty="0"/>
          </a:p>
        </p:txBody>
      </p:sp>
      <p:sp>
        <p:nvSpPr>
          <p:cNvPr id="8" name="Text 6"/>
          <p:cNvSpPr/>
          <p:nvPr/>
        </p:nvSpPr>
        <p:spPr>
          <a:xfrm>
            <a:off x="1254919" y="5108988"/>
            <a:ext cx="5792629" cy="422166"/>
          </a:xfrm>
          <a:prstGeom prst="rect">
            <a:avLst/>
          </a:prstGeom>
          <a:noFill/>
          <a:ln/>
        </p:spPr>
        <p:txBody>
          <a:bodyPr wrap="none" rtlCol="0" anchor="t"/>
          <a:lstStyle/>
          <a:p>
            <a:pPr marL="0" indent="0">
              <a:lnSpc>
                <a:spcPts val="3324"/>
              </a:lnSpc>
              <a:buNone/>
            </a:pPr>
            <a:r>
              <a:rPr lang="en-US" sz="2078" dirty="0">
                <a:solidFill>
                  <a:srgbClr val="49495A"/>
                </a:solidFill>
                <a:latin typeface="Open Sans" pitchFamily="34" charset="0"/>
                <a:ea typeface="Open Sans" pitchFamily="34" charset="-122"/>
                <a:cs typeface="Open Sans" pitchFamily="34" charset="-120"/>
              </a:rPr>
              <a:t>Improved User Trust</a:t>
            </a:r>
            <a:endParaRPr lang="en-US" sz="2078" dirty="0"/>
          </a:p>
        </p:txBody>
      </p:sp>
      <p:sp>
        <p:nvSpPr>
          <p:cNvPr id="9" name="Text 7"/>
          <p:cNvSpPr/>
          <p:nvPr/>
        </p:nvSpPr>
        <p:spPr>
          <a:xfrm>
            <a:off x="7582853" y="5108988"/>
            <a:ext cx="5792629" cy="2110832"/>
          </a:xfrm>
          <a:prstGeom prst="rect">
            <a:avLst/>
          </a:prstGeom>
          <a:noFill/>
          <a:ln/>
        </p:spPr>
        <p:txBody>
          <a:bodyPr wrap="square" rtlCol="0" anchor="t"/>
          <a:lstStyle/>
          <a:p>
            <a:pPr marL="0" indent="0">
              <a:lnSpc>
                <a:spcPts val="3324"/>
              </a:lnSpc>
              <a:buNone/>
            </a:pPr>
            <a:r>
              <a:rPr lang="en-US" sz="2078" dirty="0">
                <a:solidFill>
                  <a:srgbClr val="49495A"/>
                </a:solidFill>
                <a:latin typeface="Open Sans" pitchFamily="34" charset="0"/>
                <a:ea typeface="Open Sans" pitchFamily="34" charset="-122"/>
                <a:cs typeface="Open Sans" pitchFamily="34" charset="-120"/>
              </a:rPr>
              <a:t>By providing a robust and reliable defense against phishing, the tool helps to foster a sense of trust and confidence among users, ensuring a safer online experience and promoting the adoption of digital services.</a:t>
            </a:r>
            <a:endParaRPr lang="en-US" sz="2078" dirty="0"/>
          </a:p>
        </p:txBody>
      </p:sp>
      <p:sp>
        <p:nvSpPr>
          <p:cNvPr id="10" name="Shape 8"/>
          <p:cNvSpPr/>
          <p:nvPr/>
        </p:nvSpPr>
        <p:spPr>
          <a:xfrm>
            <a:off x="990957" y="7385709"/>
            <a:ext cx="12648367" cy="2442611"/>
          </a:xfrm>
          <a:prstGeom prst="rect">
            <a:avLst/>
          </a:prstGeom>
          <a:solidFill>
            <a:srgbClr val="DED6FF"/>
          </a:solidFill>
          <a:ln/>
        </p:spPr>
      </p:sp>
      <p:sp>
        <p:nvSpPr>
          <p:cNvPr id="11" name="Text 9"/>
          <p:cNvSpPr/>
          <p:nvPr/>
        </p:nvSpPr>
        <p:spPr>
          <a:xfrm>
            <a:off x="1254919" y="7551599"/>
            <a:ext cx="5792629" cy="422166"/>
          </a:xfrm>
          <a:prstGeom prst="rect">
            <a:avLst/>
          </a:prstGeom>
          <a:noFill/>
          <a:ln/>
        </p:spPr>
        <p:txBody>
          <a:bodyPr wrap="none" rtlCol="0" anchor="t"/>
          <a:lstStyle/>
          <a:p>
            <a:pPr marL="0" indent="0">
              <a:lnSpc>
                <a:spcPts val="3324"/>
              </a:lnSpc>
              <a:buNone/>
            </a:pPr>
            <a:r>
              <a:rPr lang="en-US" sz="2078" dirty="0">
                <a:solidFill>
                  <a:srgbClr val="49495A"/>
                </a:solidFill>
                <a:latin typeface="Open Sans" pitchFamily="34" charset="0"/>
                <a:ea typeface="Open Sans" pitchFamily="34" charset="-122"/>
                <a:cs typeface="Open Sans" pitchFamily="34" charset="-120"/>
              </a:rPr>
              <a:t>Cost Savings</a:t>
            </a:r>
            <a:endParaRPr lang="en-US" sz="2078" dirty="0"/>
          </a:p>
        </p:txBody>
      </p:sp>
      <p:sp>
        <p:nvSpPr>
          <p:cNvPr id="12" name="Text 10"/>
          <p:cNvSpPr/>
          <p:nvPr/>
        </p:nvSpPr>
        <p:spPr>
          <a:xfrm>
            <a:off x="7582853" y="7551599"/>
            <a:ext cx="5792629" cy="2110832"/>
          </a:xfrm>
          <a:prstGeom prst="rect">
            <a:avLst/>
          </a:prstGeom>
          <a:noFill/>
          <a:ln/>
        </p:spPr>
        <p:txBody>
          <a:bodyPr wrap="square" rtlCol="0" anchor="t"/>
          <a:lstStyle/>
          <a:p>
            <a:pPr marL="0" indent="0">
              <a:lnSpc>
                <a:spcPts val="3324"/>
              </a:lnSpc>
              <a:buNone/>
            </a:pPr>
            <a:r>
              <a:rPr lang="en-US" sz="2078" dirty="0">
                <a:solidFill>
                  <a:srgbClr val="49495A"/>
                </a:solidFill>
                <a:latin typeface="Open Sans" pitchFamily="34" charset="0"/>
                <a:ea typeface="Open Sans" pitchFamily="34" charset="-122"/>
                <a:cs typeface="Open Sans" pitchFamily="34" charset="-120"/>
              </a:rPr>
              <a:t>The proactive detection and prevention of phishing attacks can lead to substantial cost savings for organizations, as it mitigates the need for costly incident response measures and potential recovery efforts.</a:t>
            </a:r>
            <a:endParaRPr lang="en-US" sz="2078" dirty="0"/>
          </a:p>
        </p:txBody>
      </p:sp>
      <p:sp>
        <p:nvSpPr>
          <p:cNvPr id="13" name="Text 11"/>
          <p:cNvSpPr/>
          <p:nvPr/>
        </p:nvSpPr>
        <p:spPr>
          <a:xfrm>
            <a:off x="1254919" y="9994209"/>
            <a:ext cx="5792629" cy="422166"/>
          </a:xfrm>
          <a:prstGeom prst="rect">
            <a:avLst/>
          </a:prstGeom>
          <a:noFill/>
          <a:ln/>
        </p:spPr>
        <p:txBody>
          <a:bodyPr wrap="none" rtlCol="0" anchor="t"/>
          <a:lstStyle/>
          <a:p>
            <a:pPr marL="0" indent="0">
              <a:lnSpc>
                <a:spcPts val="3324"/>
              </a:lnSpc>
              <a:buNone/>
            </a:pPr>
            <a:r>
              <a:rPr lang="en-US" sz="2078" dirty="0">
                <a:solidFill>
                  <a:srgbClr val="49495A"/>
                </a:solidFill>
                <a:latin typeface="Open Sans" pitchFamily="34" charset="0"/>
                <a:ea typeface="Open Sans" pitchFamily="34" charset="-122"/>
                <a:cs typeface="Open Sans" pitchFamily="34" charset="-120"/>
              </a:rPr>
              <a:t>Competitive Advantage</a:t>
            </a:r>
            <a:endParaRPr lang="en-US" sz="2078" dirty="0"/>
          </a:p>
        </p:txBody>
      </p:sp>
      <p:sp>
        <p:nvSpPr>
          <p:cNvPr id="14" name="Text 12"/>
          <p:cNvSpPr/>
          <p:nvPr/>
        </p:nvSpPr>
        <p:spPr>
          <a:xfrm>
            <a:off x="7582853" y="9994209"/>
            <a:ext cx="5792629" cy="2110832"/>
          </a:xfrm>
          <a:prstGeom prst="rect">
            <a:avLst/>
          </a:prstGeom>
          <a:noFill/>
          <a:ln/>
        </p:spPr>
        <p:txBody>
          <a:bodyPr wrap="square" rtlCol="0" anchor="t"/>
          <a:lstStyle/>
          <a:p>
            <a:pPr marL="0" indent="0">
              <a:lnSpc>
                <a:spcPts val="3324"/>
              </a:lnSpc>
              <a:buNone/>
            </a:pPr>
            <a:r>
              <a:rPr lang="en-US" sz="2078" dirty="0">
                <a:solidFill>
                  <a:srgbClr val="49495A"/>
                </a:solidFill>
                <a:latin typeface="Open Sans" pitchFamily="34" charset="0"/>
                <a:ea typeface="Open Sans" pitchFamily="34" charset="-122"/>
                <a:cs typeface="Open Sans" pitchFamily="34" charset="-120"/>
              </a:rPr>
              <a:t>As a cutting-edge cybersecurity solution, the tool can provide a competitive advantage for organizations, enhancing their reputation and positioning them as leaders in safeguarding their customers and data.</a:t>
            </a:r>
            <a:endParaRPr lang="en-US" sz="2078"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4F0FF"/>
          </a:solidFill>
          <a:ln/>
        </p:spPr>
      </p:sp>
      <p:sp>
        <p:nvSpPr>
          <p:cNvPr id="3" name="Shape 1"/>
          <p:cNvSpPr/>
          <p:nvPr/>
        </p:nvSpPr>
        <p:spPr>
          <a:xfrm>
            <a:off x="1548" y="0"/>
            <a:ext cx="14627185" cy="10350163"/>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6072" y="0"/>
            <a:ext cx="5485090" cy="10350163"/>
          </a:xfrm>
          <a:prstGeom prst="rect">
            <a:avLst/>
          </a:prstGeom>
        </p:spPr>
      </p:pic>
      <p:sp>
        <p:nvSpPr>
          <p:cNvPr id="5" name="Text 2"/>
          <p:cNvSpPr/>
          <p:nvPr/>
        </p:nvSpPr>
        <p:spPr>
          <a:xfrm>
            <a:off x="6476048" y="775024"/>
            <a:ext cx="7163157" cy="1649605"/>
          </a:xfrm>
          <a:prstGeom prst="rect">
            <a:avLst/>
          </a:prstGeom>
          <a:noFill/>
          <a:ln/>
        </p:spPr>
        <p:txBody>
          <a:bodyPr wrap="square" rtlCol="0" anchor="t"/>
          <a:lstStyle/>
          <a:p>
            <a:pPr marL="0" indent="0">
              <a:lnSpc>
                <a:spcPts val="6493"/>
              </a:lnSpc>
              <a:buNone/>
            </a:pPr>
            <a:r>
              <a:rPr lang="en-US" sz="5194" dirty="0">
                <a:solidFill>
                  <a:srgbClr val="5955EB"/>
                </a:solidFill>
                <a:latin typeface="Libre Baskerville" pitchFamily="34" charset="0"/>
                <a:ea typeface="Libre Baskerville" pitchFamily="34" charset="-122"/>
                <a:cs typeface="Libre Baskerville" pitchFamily="34" charset="-120"/>
              </a:rPr>
              <a:t>Conclusion and Future Outlook</a:t>
            </a:r>
            <a:endParaRPr lang="en-US" sz="5194" dirty="0"/>
          </a:p>
        </p:txBody>
      </p:sp>
      <p:sp>
        <p:nvSpPr>
          <p:cNvPr id="6" name="Text 3"/>
          <p:cNvSpPr/>
          <p:nvPr/>
        </p:nvSpPr>
        <p:spPr>
          <a:xfrm>
            <a:off x="6476048" y="2820477"/>
            <a:ext cx="7163157" cy="6754663"/>
          </a:xfrm>
          <a:prstGeom prst="rect">
            <a:avLst/>
          </a:prstGeom>
          <a:noFill/>
          <a:ln/>
        </p:spPr>
        <p:txBody>
          <a:bodyPr wrap="square" rtlCol="0" anchor="t"/>
          <a:lstStyle/>
          <a:p>
            <a:pPr marL="0" indent="0">
              <a:lnSpc>
                <a:spcPts val="3324"/>
              </a:lnSpc>
              <a:buNone/>
            </a:pPr>
            <a:r>
              <a:rPr lang="en-US" sz="2078" dirty="0">
                <a:solidFill>
                  <a:srgbClr val="49495A"/>
                </a:solidFill>
                <a:latin typeface="Open Sans" pitchFamily="34" charset="0"/>
                <a:ea typeface="Open Sans" pitchFamily="34" charset="-122"/>
                <a:cs typeface="Open Sans" pitchFamily="34" charset="-120"/>
              </a:rPr>
              <a:t>In conclusion, the development of this AI/ML-powered tool for detecting phishing domains marks a significant step forward in the ongoing battle against cybersecurity threats. By harnessing the power of advanced technologies, the tool has demonstrated its ability to accurately identify and mitigate phishing attempts in real-time, contributing to a safer and more secure online environment. As the threat landscape continues to evolve, the team behind this project remains committed to refining and enhancing the tool's capabilities, staying ahead of emerging phishing tactics and ensuring its relevance in the years to come. With a steadfast focus on innovation and a dedication to protecting users and organizations, this project serves as a testament to the transformative potential of AI and ML in the realm of cybersecurity.</a:t>
            </a:r>
            <a:endParaRPr lang="en-US" sz="2078"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1247</Words>
  <Application>Microsoft Office PowerPoint</Application>
  <PresentationFormat>Custom</PresentationFormat>
  <Paragraphs>78</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Libre Baskerville</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ABHISHEK HIREMATH</cp:lastModifiedBy>
  <cp:revision>2</cp:revision>
  <dcterms:created xsi:type="dcterms:W3CDTF">2024-05-09T14:55:03Z</dcterms:created>
  <dcterms:modified xsi:type="dcterms:W3CDTF">2024-05-10T16:08:47Z</dcterms:modified>
</cp:coreProperties>
</file>